
<file path=[Content_Types].xml><?xml version="1.0" encoding="utf-8"?>
<Types xmlns="http://schemas.openxmlformats.org/package/2006/content-types">
  <Override PartName="/ppt/slides/slide45.xml" ContentType="application/vnd.openxmlformats-officedocument.presentationml.slide+xml"/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slides/slide46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47.xml" ContentType="application/vnd.openxmlformats-officedocument.presentationml.slide+xml"/>
  <Override PartName="/ppt/slides/slide43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presentation.xml" ContentType="application/vnd.openxmlformats-officedocument.presentationml.presentation.main+xml"/>
  <Default Extension="xlsx" ContentType="application/vnd.openxmlformats-officedocument.spreadsheetml.sheet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48.xml" ContentType="application/vnd.openxmlformats-officedocument.presentationml.slide+xml"/>
  <Override PartName="/ppt/slides/slide20.xml" ContentType="application/vnd.openxmlformats-officedocument.presentationml.slide+xml"/>
  <Override PartName="/ppt/slides/slide44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9.xml" ContentType="application/vnd.openxmlformats-officedocument.presentationml.slide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321" r:id="rId3"/>
    <p:sldId id="261" r:id="rId4"/>
    <p:sldId id="307" r:id="rId5"/>
    <p:sldId id="302" r:id="rId6"/>
    <p:sldId id="280" r:id="rId7"/>
    <p:sldId id="301" r:id="rId8"/>
    <p:sldId id="308" r:id="rId9"/>
    <p:sldId id="318" r:id="rId10"/>
    <p:sldId id="309" r:id="rId11"/>
    <p:sldId id="310" r:id="rId12"/>
    <p:sldId id="268" r:id="rId13"/>
    <p:sldId id="265" r:id="rId14"/>
    <p:sldId id="266" r:id="rId15"/>
    <p:sldId id="311" r:id="rId16"/>
    <p:sldId id="270" r:id="rId17"/>
    <p:sldId id="288" r:id="rId18"/>
    <p:sldId id="285" r:id="rId19"/>
    <p:sldId id="257" r:id="rId20"/>
    <p:sldId id="289" r:id="rId21"/>
    <p:sldId id="293" r:id="rId22"/>
    <p:sldId id="291" r:id="rId23"/>
    <p:sldId id="303" r:id="rId24"/>
    <p:sldId id="283" r:id="rId25"/>
    <p:sldId id="325" r:id="rId26"/>
    <p:sldId id="304" r:id="rId27"/>
    <p:sldId id="295" r:id="rId28"/>
    <p:sldId id="286" r:id="rId29"/>
    <p:sldId id="317" r:id="rId30"/>
    <p:sldId id="296" r:id="rId31"/>
    <p:sldId id="312" r:id="rId32"/>
    <p:sldId id="313" r:id="rId33"/>
    <p:sldId id="258" r:id="rId34"/>
    <p:sldId id="326" r:id="rId35"/>
    <p:sldId id="271" r:id="rId36"/>
    <p:sldId id="272" r:id="rId37"/>
    <p:sldId id="323" r:id="rId38"/>
    <p:sldId id="273" r:id="rId39"/>
    <p:sldId id="275" r:id="rId40"/>
    <p:sldId id="299" r:id="rId41"/>
    <p:sldId id="298" r:id="rId42"/>
    <p:sldId id="274" r:id="rId43"/>
    <p:sldId id="259" r:id="rId44"/>
    <p:sldId id="276" r:id="rId45"/>
    <p:sldId id="277" r:id="rId46"/>
    <p:sldId id="260" r:id="rId47"/>
    <p:sldId id="319" r:id="rId48"/>
    <p:sldId id="320" r:id="rId49"/>
    <p:sldId id="324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73" d="100"/>
          <a:sy n="73" d="100"/>
        </p:scale>
        <p:origin x="-13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6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  </c:v>
                </c:pt>
              </c:strCache>
            </c:strRef>
          </c:tx>
          <c:explosion val="25"/>
          <c:dLbls>
            <c:showCatName val="1"/>
            <c:showPercent val="1"/>
          </c:dLbls>
          <c:cat>
            <c:strRef>
              <c:f>Sheet1!$A$2:$A$3</c:f>
              <c:strCache>
                <c:ptCount val="2"/>
                <c:pt idx="0">
                  <c:v>Before 339</c:v>
                </c:pt>
                <c:pt idx="1">
                  <c:v>After 581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339.0</c:v>
                </c:pt>
                <c:pt idx="1">
                  <c:v>581.0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txPr>
    <a:bodyPr/>
    <a:lstStyle/>
    <a:p>
      <a:pPr>
        <a:defRPr sz="2000" b="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dLbl>
              <c:idx val="0"/>
              <c:delete val="1"/>
            </c:dLbl>
            <c:dLbl>
              <c:idx val="1"/>
              <c:layout>
                <c:manualLayout>
                  <c:x val="0.204963524779991"/>
                  <c:y val="0.0489688788901387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strRef>
              <c:f>Sheet1!$A$2:$A$3</c:f>
              <c:strCache>
                <c:ptCount val="2"/>
                <c:pt idx="0">
                  <c:v>Sample tested</c:v>
                </c:pt>
                <c:pt idx="1">
                  <c:v>Positive Isolates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245.0</c:v>
                </c:pt>
                <c:pt idx="1">
                  <c:v>217.0</c:v>
                </c:pt>
              </c:numCache>
            </c:numRef>
          </c:val>
          <c:bubble3D val="1"/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cat>
            <c:strRef>
              <c:f>Sheet1!$A$2:$A$3</c:f>
              <c:strCache>
                <c:ptCount val="2"/>
                <c:pt idx="0">
                  <c:v>Sample tested</c:v>
                </c:pt>
                <c:pt idx="1">
                  <c:v>Positive Isolates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676.0</c:v>
                </c:pt>
              </c:numCache>
            </c:numRef>
          </c:val>
          <c:bubble3D val="1"/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ict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B716-0039-4E4E-AC9B-B53B3CFA3034}" type="datetimeFigureOut">
              <a:rPr lang="en-US" smtClean="0"/>
              <a:pPr/>
              <a:t>7/16/10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07CA9-D651-5544-9AF8-01BE371F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B716-0039-4E4E-AC9B-B53B3CFA3034}" type="datetimeFigureOut">
              <a:rPr lang="en-US" smtClean="0"/>
              <a:pPr/>
              <a:t>7/16/10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07CA9-D651-5544-9AF8-01BE371F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B716-0039-4E4E-AC9B-B53B3CFA3034}" type="datetimeFigureOut">
              <a:rPr lang="en-US" smtClean="0"/>
              <a:pPr/>
              <a:t>7/16/10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07CA9-D651-5544-9AF8-01BE371F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B716-0039-4E4E-AC9B-B53B3CFA3034}" type="datetimeFigureOut">
              <a:rPr lang="en-US" smtClean="0"/>
              <a:pPr/>
              <a:t>7/16/10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07CA9-D651-5544-9AF8-01BE371F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B716-0039-4E4E-AC9B-B53B3CFA3034}" type="datetimeFigureOut">
              <a:rPr lang="en-US" smtClean="0"/>
              <a:pPr/>
              <a:t>7/16/10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07CA9-D651-5544-9AF8-01BE371F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B716-0039-4E4E-AC9B-B53B3CFA3034}" type="datetimeFigureOut">
              <a:rPr lang="en-US" smtClean="0"/>
              <a:pPr/>
              <a:t>7/16/10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07CA9-D651-5544-9AF8-01BE371F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B716-0039-4E4E-AC9B-B53B3CFA3034}" type="datetimeFigureOut">
              <a:rPr lang="en-US" smtClean="0"/>
              <a:pPr/>
              <a:t>7/16/10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07CA9-D651-5544-9AF8-01BE371F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B716-0039-4E4E-AC9B-B53B3CFA3034}" type="datetimeFigureOut">
              <a:rPr lang="en-US" smtClean="0"/>
              <a:pPr/>
              <a:t>7/16/10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07CA9-D651-5544-9AF8-01BE371F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B716-0039-4E4E-AC9B-B53B3CFA3034}" type="datetimeFigureOut">
              <a:rPr lang="en-US" smtClean="0"/>
              <a:pPr/>
              <a:t>7/16/10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07CA9-D651-5544-9AF8-01BE371F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B716-0039-4E4E-AC9B-B53B3CFA3034}" type="datetimeFigureOut">
              <a:rPr lang="en-US" smtClean="0"/>
              <a:pPr/>
              <a:t>7/16/10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07CA9-D651-5544-9AF8-01BE371F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B716-0039-4E4E-AC9B-B53B3CFA3034}" type="datetimeFigureOut">
              <a:rPr lang="en-US" smtClean="0"/>
              <a:pPr/>
              <a:t>7/16/10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07CA9-D651-5544-9AF8-01BE371F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5B716-0039-4E4E-AC9B-B53B3CFA3034}" type="datetimeFigureOut">
              <a:rPr lang="en-US" smtClean="0"/>
              <a:pPr/>
              <a:t>7/16/10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07CA9-D651-5544-9AF8-01BE371F04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5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>
            <a:spLocks noChangeAspect="1"/>
          </p:cNvSpPr>
          <p:nvPr/>
        </p:nvSpPr>
        <p:spPr>
          <a:xfrm rot="5400000">
            <a:off x="4156091" y="2701909"/>
            <a:ext cx="3962400" cy="1454182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6400800" cy="4724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latin typeface="Hemi Head 426"/>
                <a:cs typeface="Hemi Head 426"/>
              </a:rPr>
              <a:t>Background</a:t>
            </a:r>
          </a:p>
          <a:p>
            <a:pPr algn="ctr">
              <a:buNone/>
            </a:pPr>
            <a:r>
              <a:rPr lang="en-US" dirty="0" smtClean="0">
                <a:latin typeface="Hemi Head 426"/>
                <a:cs typeface="Hemi Head 426"/>
              </a:rPr>
              <a:t>Aims</a:t>
            </a:r>
          </a:p>
          <a:p>
            <a:pPr algn="ctr">
              <a:buNone/>
            </a:pPr>
            <a:r>
              <a:rPr lang="en-US" dirty="0" smtClean="0">
                <a:latin typeface="Hemi Head 426"/>
                <a:cs typeface="Hemi Head 426"/>
              </a:rPr>
              <a:t>Methodology</a:t>
            </a:r>
          </a:p>
          <a:p>
            <a:pPr algn="ctr">
              <a:buNone/>
            </a:pPr>
            <a:r>
              <a:rPr lang="en-US" dirty="0" smtClean="0">
                <a:latin typeface="Hemi Head 426"/>
                <a:cs typeface="Hemi Head 426"/>
              </a:rPr>
              <a:t>Results</a:t>
            </a:r>
          </a:p>
          <a:p>
            <a:pPr algn="ctr">
              <a:buNone/>
            </a:pPr>
            <a:r>
              <a:rPr lang="en-US" dirty="0" smtClean="0">
                <a:latin typeface="Hemi Head 426"/>
                <a:cs typeface="Hemi Head 426"/>
              </a:rPr>
              <a:t>Conclusions</a:t>
            </a:r>
          </a:p>
          <a:p>
            <a:pPr algn="ctr">
              <a:buNone/>
            </a:pPr>
            <a:r>
              <a:rPr lang="en-US" dirty="0" smtClean="0">
                <a:latin typeface="Hemi Head 426"/>
                <a:cs typeface="Hemi Head 426"/>
              </a:rPr>
              <a:t>Future Work</a:t>
            </a:r>
          </a:p>
          <a:p>
            <a:pPr algn="ctr">
              <a:buNone/>
            </a:pPr>
            <a:r>
              <a:rPr lang="en-US" dirty="0" smtClean="0">
                <a:latin typeface="Hemi Head 426"/>
                <a:cs typeface="Hemi Head 426"/>
              </a:rPr>
              <a:t>Acknowledgment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ight Arrow 3"/>
          <p:cNvSpPr>
            <a:spLocks noChangeAspect="1"/>
          </p:cNvSpPr>
          <p:nvPr/>
        </p:nvSpPr>
        <p:spPr>
          <a:xfrm rot="5400000">
            <a:off x="5410200" y="1447800"/>
            <a:ext cx="1454182" cy="1454182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mi Head 426"/>
                <a:cs typeface="Hemi Head 426"/>
              </a:rPr>
              <a:t>Background (I)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What is </a:t>
            </a:r>
            <a:r>
              <a:rPr lang="en-US" sz="3600" b="1" dirty="0" err="1" smtClean="0">
                <a:solidFill>
                  <a:srgbClr val="FF0000"/>
                </a:solidFill>
              </a:rPr>
              <a:t>Ummrah</a:t>
            </a:r>
            <a:r>
              <a:rPr lang="en-US" dirty="0" smtClean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8229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-Millions </a:t>
            </a:r>
            <a:r>
              <a:rPr lang="en-US" sz="3200" dirty="0" smtClean="0"/>
              <a:t>of Worldwide Muslims come each year to the holy city of </a:t>
            </a:r>
            <a:r>
              <a:rPr lang="en-US" sz="3200" dirty="0" err="1" smtClean="0"/>
              <a:t>Makkah</a:t>
            </a:r>
            <a:r>
              <a:rPr lang="en-US" sz="3200" dirty="0" smtClean="0"/>
              <a:t>, Saudi Arabia.</a:t>
            </a:r>
          </a:p>
          <a:p>
            <a:r>
              <a:rPr lang="en-US" sz="3200" dirty="0" smtClean="0"/>
              <a:t> </a:t>
            </a:r>
          </a:p>
          <a:p>
            <a:r>
              <a:rPr lang="en-US" sz="3200" dirty="0" smtClean="0"/>
              <a:t>-Between </a:t>
            </a:r>
            <a:r>
              <a:rPr lang="en-US" sz="3200" dirty="0" smtClean="0">
                <a:solidFill>
                  <a:srgbClr val="FF0000"/>
                </a:solidFill>
              </a:rPr>
              <a:t>February </a:t>
            </a:r>
            <a:r>
              <a:rPr lang="en-US" sz="3200" dirty="0" smtClean="0"/>
              <a:t>to end of </a:t>
            </a:r>
            <a:r>
              <a:rPr lang="en-US" sz="3200" dirty="0" smtClean="0">
                <a:solidFill>
                  <a:srgbClr val="FF0000"/>
                </a:solidFill>
              </a:rPr>
              <a:t>September.</a:t>
            </a:r>
            <a:endParaRPr lang="en-US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y_documents\my_Gallery\masjedoalhara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35547" y="0"/>
            <a:ext cx="9680075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mi Head 426"/>
                <a:cs typeface="Hemi Head 426"/>
              </a:rPr>
              <a:t>Background 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mi Head 426"/>
                <a:cs typeface="Hemi Head 426"/>
              </a:rPr>
              <a:t>Background (II)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O</a:t>
            </a:r>
            <a:r>
              <a:rPr lang="en-US" dirty="0" smtClean="0">
                <a:solidFill>
                  <a:srgbClr val="0000FF"/>
                </a:solidFill>
              </a:rPr>
              <a:t>vercrowded</a:t>
            </a:r>
            <a:r>
              <a:rPr lang="en-US" dirty="0" smtClean="0"/>
              <a:t> </a:t>
            </a:r>
            <a:r>
              <a:rPr lang="en-US" dirty="0" smtClean="0"/>
              <a:t>condition within a </a:t>
            </a:r>
            <a:r>
              <a:rPr lang="en-US" dirty="0" smtClean="0">
                <a:solidFill>
                  <a:srgbClr val="FF0000"/>
                </a:solidFill>
              </a:rPr>
              <a:t>confined area for a defined period of time,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public </a:t>
            </a:r>
            <a:r>
              <a:rPr lang="en-US" dirty="0" smtClean="0">
                <a:solidFill>
                  <a:srgbClr val="FF0000"/>
                </a:solidFill>
              </a:rPr>
              <a:t>health challenges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rgbClr val="FF0000"/>
                </a:solidFill>
              </a:rPr>
              <a:t>health risks </a:t>
            </a:r>
            <a:r>
              <a:rPr lang="en-US" dirty="0" smtClean="0"/>
              <a:t>are greatly increased with potential for both </a:t>
            </a:r>
            <a:r>
              <a:rPr lang="en-US" dirty="0" smtClean="0">
                <a:solidFill>
                  <a:srgbClr val="008000"/>
                </a:solidFill>
              </a:rPr>
              <a:t>local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8000"/>
                </a:solidFill>
              </a:rPr>
              <a:t>international</a:t>
            </a:r>
            <a:r>
              <a:rPr lang="en-US" dirty="0" smtClean="0"/>
              <a:t> consequences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2290413041_df430a6be7_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mi Head 426"/>
                <a:cs typeface="Hemi Head 426"/>
              </a:rPr>
              <a:t>Background (III)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Respiratory tract </a:t>
            </a:r>
            <a:r>
              <a:rPr lang="en-US" sz="2800" dirty="0" smtClean="0">
                <a:solidFill>
                  <a:srgbClr val="000000"/>
                </a:solidFill>
              </a:rPr>
              <a:t>and</a:t>
            </a:r>
            <a:r>
              <a:rPr lang="en-US" sz="2800" dirty="0" smtClean="0">
                <a:solidFill>
                  <a:srgbClr val="FF0000"/>
                </a:solidFill>
              </a:rPr>
              <a:t> meningitis infections </a:t>
            </a:r>
            <a:r>
              <a:rPr lang="en-US" sz="2800" dirty="0" smtClean="0"/>
              <a:t>correlated with such a </a:t>
            </a:r>
            <a:r>
              <a:rPr lang="en-US" sz="2800" dirty="0" smtClean="0">
                <a:solidFill>
                  <a:srgbClr val="0000FF"/>
                </a:solidFill>
              </a:rPr>
              <a:t>crowded condition</a:t>
            </a:r>
            <a:r>
              <a:rPr lang="en-US" sz="2800" dirty="0" smtClean="0"/>
              <a:t> due to its ease of transmission (</a:t>
            </a:r>
            <a:r>
              <a:rPr lang="en-US" sz="2800" dirty="0" smtClean="0">
                <a:solidFill>
                  <a:srgbClr val="FF0000"/>
                </a:solidFill>
              </a:rPr>
              <a:t>air droplets</a:t>
            </a:r>
            <a:r>
              <a:rPr lang="en-US" sz="2800" dirty="0" smtClean="0"/>
              <a:t>)</a:t>
            </a:r>
          </a:p>
        </p:txBody>
      </p:sp>
      <p:pic>
        <p:nvPicPr>
          <p:cNvPr id="5" name="Picture 4" descr="0b3c402b273ced768beedeca2e4f88b8-310x3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700" y="3289300"/>
            <a:ext cx="2959100" cy="29591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Hemi Head 426"/>
                <a:cs typeface="Hemi Head 426"/>
              </a:rPr>
              <a:t>2,959,147 </a:t>
            </a:r>
            <a:r>
              <a:rPr lang="en-US" dirty="0" err="1" smtClean="0">
                <a:latin typeface="Hemi Head 426"/>
                <a:cs typeface="Hemi Head 426"/>
              </a:rPr>
              <a:t>Umrah</a:t>
            </a:r>
            <a:r>
              <a:rPr lang="en-US" dirty="0" smtClean="0">
                <a:latin typeface="Hemi Head 426"/>
                <a:cs typeface="Hemi Head 426"/>
              </a:rPr>
              <a:t> Visitors for 2009</a:t>
            </a:r>
            <a:endParaRPr lang="en-US" dirty="0">
              <a:latin typeface="Hemi Head 426"/>
              <a:cs typeface="Hemi Head 426"/>
            </a:endParaRPr>
          </a:p>
        </p:txBody>
      </p:sp>
      <p:pic>
        <p:nvPicPr>
          <p:cNvPr id="4" name="Content Placeholder 3" descr="Screen shot 1431-07-29 at 11.49.37 P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95128"/>
            <a:ext cx="8229600" cy="4336106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mi Head 426"/>
                <a:cs typeface="Hemi Head 426"/>
              </a:rPr>
              <a:t>Background (IV)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 </a:t>
            </a:r>
            <a:r>
              <a:rPr lang="en-US" dirty="0" err="1" smtClean="0">
                <a:solidFill>
                  <a:srgbClr val="FF0000"/>
                </a:solidFill>
              </a:rPr>
              <a:t>Nasopharynx</a:t>
            </a:r>
            <a:r>
              <a:rPr lang="en-US" dirty="0" smtClean="0"/>
              <a:t> and </a:t>
            </a:r>
            <a:r>
              <a:rPr lang="en-US" dirty="0" err="1" smtClean="0">
                <a:solidFill>
                  <a:srgbClr val="FF0000"/>
                </a:solidFill>
              </a:rPr>
              <a:t>nares</a:t>
            </a:r>
            <a:r>
              <a:rPr lang="en-US" dirty="0" smtClean="0"/>
              <a:t> are densely colonized by a variety of microorganisms including </a:t>
            </a:r>
            <a:r>
              <a:rPr lang="en-US" dirty="0" smtClean="0">
                <a:solidFill>
                  <a:srgbClr val="0000FF"/>
                </a:solidFill>
              </a:rPr>
              <a:t>Potentially Pathogenic Bacteria (PPB)</a:t>
            </a:r>
            <a:r>
              <a:rPr lang="en-US" dirty="0" smtClean="0"/>
              <a:t> mainly:</a:t>
            </a:r>
          </a:p>
          <a:p>
            <a:r>
              <a:rPr lang="en-US" dirty="0" smtClean="0"/>
              <a:t> </a:t>
            </a:r>
            <a:r>
              <a:rPr lang="en-US" i="1" dirty="0" smtClean="0"/>
              <a:t>Staphylococcus </a:t>
            </a:r>
            <a:r>
              <a:rPr lang="en-US" i="1" dirty="0" err="1" smtClean="0"/>
              <a:t>aureus</a:t>
            </a:r>
            <a:r>
              <a:rPr lang="en-US" dirty="0" smtClean="0"/>
              <a:t>, </a:t>
            </a:r>
          </a:p>
          <a:p>
            <a:r>
              <a:rPr lang="en-US" i="1" dirty="0" smtClean="0"/>
              <a:t>Streptococcus </a:t>
            </a:r>
            <a:r>
              <a:rPr lang="en-US" i="1" dirty="0" err="1" smtClean="0"/>
              <a:t>pneumoniae</a:t>
            </a:r>
            <a:r>
              <a:rPr lang="en-US" dirty="0" smtClean="0"/>
              <a:t>, </a:t>
            </a:r>
          </a:p>
          <a:p>
            <a:r>
              <a:rPr lang="en-US" i="1" dirty="0" smtClean="0"/>
              <a:t>Streptococcus </a:t>
            </a:r>
            <a:r>
              <a:rPr lang="en-US" i="1" dirty="0" err="1" smtClean="0"/>
              <a:t>pyogenes</a:t>
            </a:r>
            <a:r>
              <a:rPr lang="en-US" dirty="0" smtClean="0"/>
              <a:t>, </a:t>
            </a:r>
          </a:p>
          <a:p>
            <a:r>
              <a:rPr lang="en-US" i="1" dirty="0" err="1" smtClean="0"/>
              <a:t>Neisseria</a:t>
            </a:r>
            <a:r>
              <a:rPr lang="en-US" i="1" dirty="0" smtClean="0"/>
              <a:t> </a:t>
            </a:r>
            <a:r>
              <a:rPr lang="en-US" i="1" dirty="0" err="1" smtClean="0"/>
              <a:t>meningitidis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i="1" dirty="0" err="1" smtClean="0"/>
              <a:t>Moraxella</a:t>
            </a:r>
            <a:r>
              <a:rPr lang="en-US" i="1" dirty="0" smtClean="0"/>
              <a:t> </a:t>
            </a:r>
            <a:r>
              <a:rPr lang="en-US" i="1" dirty="0" err="1" smtClean="0"/>
              <a:t>catarrhalis</a:t>
            </a:r>
            <a:r>
              <a:rPr lang="en-US" dirty="0" smtClean="0"/>
              <a:t>  </a:t>
            </a:r>
          </a:p>
          <a:p>
            <a:r>
              <a:rPr lang="en-US" i="1" dirty="0" err="1" smtClean="0"/>
              <a:t>Haemophilus</a:t>
            </a:r>
            <a:r>
              <a:rPr lang="en-US" i="1" dirty="0" smtClean="0"/>
              <a:t> </a:t>
            </a:r>
            <a:r>
              <a:rPr lang="en-US" i="1" dirty="0" err="1" smtClean="0"/>
              <a:t>influenzae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mi Head 426"/>
                <a:cs typeface="Hemi Head 426"/>
              </a:rPr>
              <a:t>Background (V)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 Studies have shown that colonization with PPB is a major </a:t>
            </a:r>
            <a:r>
              <a:rPr lang="en-US" dirty="0" smtClean="0">
                <a:solidFill>
                  <a:srgbClr val="FF0000"/>
                </a:solidFill>
              </a:rPr>
              <a:t>contributing factor </a:t>
            </a:r>
            <a:r>
              <a:rPr lang="en-US" dirty="0" smtClean="0"/>
              <a:t>for </a:t>
            </a:r>
            <a:r>
              <a:rPr lang="en-US" dirty="0" smtClean="0">
                <a:solidFill>
                  <a:srgbClr val="0000FF"/>
                </a:solidFill>
              </a:rPr>
              <a:t>respiratory and extra-respiratory </a:t>
            </a:r>
            <a:r>
              <a:rPr lang="en-US" dirty="0" smtClean="0"/>
              <a:t>infections including </a:t>
            </a:r>
            <a:r>
              <a:rPr lang="en-US" dirty="0" smtClean="0">
                <a:solidFill>
                  <a:srgbClr val="008000"/>
                </a:solidFill>
              </a:rPr>
              <a:t>pneumonia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8000"/>
                </a:solidFill>
              </a:rPr>
              <a:t>sepsis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rgbClr val="008000"/>
                </a:solidFill>
              </a:rPr>
              <a:t>meningitis</a:t>
            </a:r>
            <a:r>
              <a:rPr lang="en-US" dirty="0" smtClean="0"/>
              <a:t> in PPB carriers as well as their closed contacts</a:t>
            </a:r>
            <a:r>
              <a:rPr lang="en-US" b="1" dirty="0" smtClean="0"/>
              <a:t> </a:t>
            </a:r>
            <a:r>
              <a:rPr lang="en-US" dirty="0" smtClean="0"/>
              <a:t>.</a:t>
            </a:r>
            <a:r>
              <a:rPr lang="en-US" b="1" dirty="0" smtClean="0"/>
              <a:t> 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Untitled-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985" y="228600"/>
            <a:ext cx="8168215" cy="6126161"/>
          </a:xfrm>
        </p:spPr>
      </p:pic>
      <p:sp>
        <p:nvSpPr>
          <p:cNvPr id="6" name="TextBox 5"/>
          <p:cNvSpPr txBox="1"/>
          <p:nvPr/>
        </p:nvSpPr>
        <p:spPr>
          <a:xfrm>
            <a:off x="2590800" y="1600200"/>
            <a:ext cx="487680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Right" fov="2700000">
                <a:rot lat="0" lon="20400000" rev="0"/>
              </a:camera>
              <a:lightRig rig="threePt" dir="t"/>
            </a:scene3d>
            <a:sp3d/>
          </a:bodyPr>
          <a:lstStyle/>
          <a:p>
            <a:pPr lvl="0"/>
            <a:r>
              <a:rPr lang="en-US" sz="3600" b="1" dirty="0" smtClean="0">
                <a:effectLst>
                  <a:reflection blurRad="6350" stA="55000" endA="300" endPos="45500" dir="5400000" sy="-100000" algn="bl" rotWithShape="0"/>
                </a:effectLst>
              </a:rPr>
              <a:t>prevalence </a:t>
            </a:r>
            <a:r>
              <a:rPr lang="en-US" sz="3600" b="1" dirty="0">
                <a:effectLst>
                  <a:reflection blurRad="6350" stA="55000" endA="300" endPos="45500" dir="5400000" sy="-100000" algn="bl" rotWithShape="0"/>
                </a:effectLst>
              </a:rPr>
              <a:t>of PPB among </a:t>
            </a:r>
            <a:r>
              <a:rPr lang="en-US" sz="3600" b="1" dirty="0" err="1">
                <a:effectLst>
                  <a:reflection blurRad="6350" stA="55000" endA="300" endPos="45500" dir="5400000" sy="-100000" algn="bl" rotWithShape="0"/>
                </a:effectLst>
              </a:rPr>
              <a:t>Umrah</a:t>
            </a:r>
            <a:r>
              <a:rPr lang="en-US" sz="3600" b="1" dirty="0">
                <a:effectLst>
                  <a:reflection blurRad="6350" stA="55000" endA="300" endPos="45500" dir="5400000" sy="-100000" algn="bl" rotWithShape="0"/>
                </a:effectLst>
              </a:rPr>
              <a:t> visitors</a:t>
            </a:r>
            <a:r>
              <a:rPr lang="en-US" sz="3600" b="1" dirty="0" smtClean="0">
                <a:effectLst>
                  <a:reflection blurRad="6350" stA="55000" endA="300" endPos="45500" dir="5400000" sy="-100000" algn="bl" rotWithShape="0"/>
                </a:effectLst>
              </a:rPr>
              <a:t>  </a:t>
            </a:r>
            <a:r>
              <a:rPr lang="en-US" sz="3600" b="1" dirty="0">
                <a:effectLst>
                  <a:reflection blurRad="6350" stA="55000" endA="300" endPos="45500" dir="5400000" sy="-100000" algn="bl" rotWithShape="0"/>
                </a:effectLst>
              </a:rPr>
              <a:t>from different ethnic </a:t>
            </a:r>
            <a:r>
              <a:rPr lang="en-US" sz="3600" b="1" dirty="0" smtClean="0">
                <a:effectLst>
                  <a:reflection blurRad="6350" stA="55000" endA="300" endPos="45500" dir="5400000" sy="-100000" algn="bl" rotWithShape="0"/>
                </a:effectLst>
              </a:rPr>
              <a:t>groups before and after performing </a:t>
            </a:r>
            <a:r>
              <a:rPr lang="en-US" sz="3600" b="1" dirty="0" err="1" smtClean="0">
                <a:effectLst>
                  <a:reflection blurRad="6350" stA="55000" endA="300" endPos="45500" dir="5400000" sy="-100000" algn="bl" rotWithShape="0"/>
                </a:effectLst>
              </a:rPr>
              <a:t>Umrah</a:t>
            </a:r>
            <a:endParaRPr lang="en-US" sz="3600" b="1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1447800" y="990600"/>
            <a:ext cx="914400" cy="990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1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Untitled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85" y="228600"/>
            <a:ext cx="8168215" cy="61261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1525012"/>
            <a:ext cx="4953000" cy="3046988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  <a:scene3d>
              <a:camera prst="perspectiveRight" fov="2700000">
                <a:rot lat="0" lon="20400000" rev="0"/>
              </a:camera>
              <a:lightRig rig="threePt" dir="t"/>
            </a:scene3d>
            <a:sp3d/>
          </a:bodyPr>
          <a:lstStyle/>
          <a:p>
            <a:pPr lvl="0"/>
            <a:r>
              <a:rPr lang="en-US" sz="3200" b="1" dirty="0">
                <a:effectLst/>
              </a:rPr>
              <a:t>Colonization</a:t>
            </a:r>
            <a:r>
              <a:rPr lang="en-US" sz="3200" b="1" dirty="0" smtClean="0">
                <a:effectLst/>
              </a:rPr>
              <a:t> (PPB) </a:t>
            </a:r>
            <a:r>
              <a:rPr lang="en-US" sz="3200" b="1" dirty="0">
                <a:effectLst/>
              </a:rPr>
              <a:t>in different ethnic groups, to find out any significant correlation between carriage rate and ethnic</a:t>
            </a:r>
            <a:r>
              <a:rPr lang="en-US" sz="3200" b="1" dirty="0" smtClean="0">
                <a:effectLst/>
              </a:rPr>
              <a:t>       </a:t>
            </a:r>
          </a:p>
          <a:p>
            <a:pPr lvl="0"/>
            <a:r>
              <a:rPr lang="en-US" sz="3200" b="1" dirty="0" smtClean="0">
                <a:effectLst/>
              </a:rPr>
              <a:t>     </a:t>
            </a:r>
            <a:r>
              <a:rPr lang="en-US" sz="2800" b="1" dirty="0" smtClean="0">
                <a:effectLst/>
              </a:rPr>
              <a:t>group </a:t>
            </a:r>
            <a:endParaRPr lang="en-US" sz="2800" b="1" dirty="0">
              <a:effectLst/>
            </a:endParaRPr>
          </a:p>
        </p:txBody>
      </p:sp>
      <p:sp>
        <p:nvSpPr>
          <p:cNvPr id="6" name="Oval 5"/>
          <p:cNvSpPr/>
          <p:nvPr/>
        </p:nvSpPr>
        <p:spPr>
          <a:xfrm>
            <a:off x="1447800" y="990600"/>
            <a:ext cx="914400" cy="990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2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Untitled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85" y="228600"/>
            <a:ext cx="8168215" cy="61261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2052697"/>
            <a:ext cx="4953000" cy="206210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  <a:scene3d>
              <a:camera prst="perspectiveRight" fov="2700000">
                <a:rot lat="0" lon="20400000" rev="0"/>
              </a:camera>
              <a:lightRig rig="threePt" dir="t"/>
            </a:scene3d>
            <a:sp3d/>
          </a:bodyPr>
          <a:lstStyle/>
          <a:p>
            <a:pPr lvl="0"/>
            <a:r>
              <a:rPr lang="en-US" sz="3200" b="1" dirty="0" smtClean="0"/>
              <a:t>The antibiotics resistance patterns of PPB Isolates before and after performing </a:t>
            </a:r>
            <a:r>
              <a:rPr lang="en-US" sz="3200" b="1" dirty="0" err="1" smtClean="0"/>
              <a:t>Umrah</a:t>
            </a:r>
            <a:endParaRPr lang="en-US" sz="3200" b="1" dirty="0">
              <a:effectLst/>
            </a:endParaRPr>
          </a:p>
        </p:txBody>
      </p:sp>
      <p:sp>
        <p:nvSpPr>
          <p:cNvPr id="6" name="Oval 5"/>
          <p:cNvSpPr/>
          <p:nvPr/>
        </p:nvSpPr>
        <p:spPr>
          <a:xfrm>
            <a:off x="1447800" y="990600"/>
            <a:ext cx="914400" cy="990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3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Hemi Head 426"/>
                <a:cs typeface="Hemi Head 426"/>
              </a:rPr>
              <a:t>1. Subject of the study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February </a:t>
            </a:r>
            <a:r>
              <a:rPr lang="en-US" dirty="0" smtClean="0"/>
              <a:t>to </a:t>
            </a:r>
            <a:r>
              <a:rPr lang="en-US" dirty="0" smtClean="0">
                <a:solidFill>
                  <a:srgbClr val="FF0000"/>
                </a:solidFill>
              </a:rPr>
              <a:t>September</a:t>
            </a:r>
            <a:r>
              <a:rPr lang="en-US" dirty="0" smtClean="0"/>
              <a:t> 2009 in the Microbiology research Laboratory, Faculty of Medicine , Umm al-</a:t>
            </a:r>
            <a:r>
              <a:rPr lang="en-US" dirty="0" err="1" smtClean="0"/>
              <a:t>Qura</a:t>
            </a:r>
            <a:r>
              <a:rPr lang="en-US" dirty="0" smtClean="0"/>
              <a:t> University.</a:t>
            </a:r>
          </a:p>
          <a:p>
            <a:endParaRPr lang="en-US" dirty="0"/>
          </a:p>
        </p:txBody>
      </p:sp>
      <p:pic>
        <p:nvPicPr>
          <p:cNvPr id="4" name="Picture 3" descr="s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00" y="3657600"/>
            <a:ext cx="8640000" cy="265581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Hemi Head 426"/>
                <a:cs typeface="Hemi Head 426"/>
              </a:rPr>
              <a:t>1. Subject of the study (II)</a:t>
            </a:r>
            <a:endParaRPr lang="en-US" dirty="0">
              <a:latin typeface="Hemi Head 426"/>
              <a:cs typeface="Hemi Head 426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979 </a:t>
            </a:r>
            <a:r>
              <a:rPr lang="en-US" dirty="0" err="1">
                <a:solidFill>
                  <a:srgbClr val="FF0000"/>
                </a:solidFill>
              </a:rPr>
              <a:t>Umrah</a:t>
            </a:r>
            <a:r>
              <a:rPr lang="en-US" dirty="0">
                <a:solidFill>
                  <a:srgbClr val="FF0000"/>
                </a:solidFill>
              </a:rPr>
              <a:t> visitors </a:t>
            </a:r>
            <a:r>
              <a:rPr lang="en-US" dirty="0"/>
              <a:t>from different nationalities </a:t>
            </a:r>
            <a:r>
              <a:rPr lang="en-US" dirty="0" smtClean="0"/>
              <a:t>including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123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2769979"/>
            <a:ext cx="3420198" cy="3356184"/>
          </a:xfrm>
          <a:prstGeom prst="rect">
            <a:avLst/>
          </a:prstGeom>
        </p:spPr>
      </p:pic>
      <p:pic>
        <p:nvPicPr>
          <p:cNvPr id="6" name="Picture 5" descr="0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2769979"/>
            <a:ext cx="3276601" cy="335618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Hemi Head 426"/>
                <a:cs typeface="Hemi Head 426"/>
              </a:rPr>
              <a:t>2. Collection of specimens</a:t>
            </a:r>
            <a:r>
              <a:rPr lang="en-US" dirty="0" smtClean="0">
                <a:latin typeface="Hemi Head 426"/>
                <a:cs typeface="Hemi Head 426"/>
              </a:rPr>
              <a:t> </a:t>
            </a:r>
            <a:endParaRPr lang="en-US" dirty="0">
              <a:latin typeface="Hemi Head 426"/>
              <a:cs typeface="Hemi Head 426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5874</a:t>
            </a:r>
            <a:r>
              <a:rPr lang="en-US" dirty="0" smtClean="0"/>
              <a:t> </a:t>
            </a:r>
            <a:r>
              <a:rPr lang="en-US" dirty="0"/>
              <a:t>Samples were collected from</a:t>
            </a:r>
            <a:r>
              <a:rPr lang="en-US" dirty="0" smtClean="0"/>
              <a:t> </a:t>
            </a:r>
            <a:r>
              <a:rPr lang="en-US" dirty="0">
                <a:solidFill>
                  <a:srgbClr val="008000"/>
                </a:solidFill>
              </a:rPr>
              <a:t>T</a:t>
            </a:r>
            <a:r>
              <a:rPr lang="en-US" dirty="0" smtClean="0">
                <a:solidFill>
                  <a:srgbClr val="008000"/>
                </a:solidFill>
              </a:rPr>
              <a:t>hroat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Nasal </a:t>
            </a:r>
            <a:r>
              <a:rPr lang="en-US" dirty="0"/>
              <a:t>and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Sinuses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Nas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657600"/>
            <a:ext cx="2433662" cy="1752600"/>
          </a:xfrm>
          <a:prstGeom prst="rect">
            <a:avLst/>
          </a:prstGeom>
        </p:spPr>
      </p:pic>
      <p:pic>
        <p:nvPicPr>
          <p:cNvPr id="5" name="Picture 4" descr="Nas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138" y="3657600"/>
            <a:ext cx="2433662" cy="1752600"/>
          </a:xfrm>
          <a:prstGeom prst="rect">
            <a:avLst/>
          </a:prstGeom>
        </p:spPr>
      </p:pic>
      <p:pic>
        <p:nvPicPr>
          <p:cNvPr id="6" name="Picture 5" descr="my_documents\my_Gallery\kabeh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096" y="3581400"/>
            <a:ext cx="1577166" cy="19050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3124200" y="4062595"/>
            <a:ext cx="822960" cy="822960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Right Arrow 7"/>
          <p:cNvSpPr/>
          <p:nvPr/>
        </p:nvSpPr>
        <p:spPr>
          <a:xfrm>
            <a:off x="5044440" y="4062595"/>
            <a:ext cx="822960" cy="822960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438400" y="4648200"/>
            <a:ext cx="11382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3</a:t>
            </a:r>
            <a:r>
              <a:rPr lang="en-US" sz="4400" b="1" dirty="0" smtClean="0"/>
              <a:t>x</a:t>
            </a:r>
            <a:endParaRPr lang="en-US" sz="7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781800" y="4648200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3</a:t>
            </a:r>
            <a:r>
              <a:rPr lang="en-US" sz="4400" b="1" dirty="0" smtClean="0"/>
              <a:t>x</a:t>
            </a:r>
            <a:endParaRPr lang="en-US" sz="72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DSC_008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1497" y="1600200"/>
            <a:ext cx="6761006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10121_254250375506_770740506_8704218_2781498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9403" y="1676400"/>
            <a:ext cx="6765397" cy="45252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IMG_02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524000"/>
            <a:ext cx="6034617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IMG_022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Hemi Head 426"/>
                <a:cs typeface="Hemi Head 426"/>
              </a:rPr>
              <a:t>3. Transportation of the specimens</a:t>
            </a:r>
            <a:r>
              <a:rPr lang="en-US" dirty="0" smtClean="0">
                <a:latin typeface="Hemi Head 426"/>
                <a:cs typeface="Hemi Head 426"/>
              </a:rPr>
              <a:t/>
            </a:r>
            <a:br>
              <a:rPr lang="en-US" dirty="0" smtClean="0">
                <a:latin typeface="Hemi Head 426"/>
                <a:cs typeface="Hemi Head 426"/>
              </a:rPr>
            </a:br>
            <a:endParaRPr lang="en-US" dirty="0">
              <a:latin typeface="Hemi Head 426"/>
              <a:cs typeface="Hemi Head 426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All </a:t>
            </a:r>
            <a:r>
              <a:rPr lang="en-US" dirty="0"/>
              <a:t>Samples were collected on </a:t>
            </a:r>
            <a:r>
              <a:rPr lang="en-US" dirty="0" err="1">
                <a:solidFill>
                  <a:srgbClr val="FF0000"/>
                </a:solidFill>
              </a:rPr>
              <a:t>Amies</a:t>
            </a:r>
            <a:r>
              <a:rPr lang="en-US" dirty="0">
                <a:solidFill>
                  <a:srgbClr val="FF0000"/>
                </a:solidFill>
              </a:rPr>
              <a:t> transport swabs </a:t>
            </a:r>
            <a:r>
              <a:rPr lang="en-US" dirty="0" smtClean="0">
                <a:solidFill>
                  <a:srgbClr val="FF0000"/>
                </a:solidFill>
              </a:rPr>
              <a:t>media.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Transported </a:t>
            </a:r>
            <a:r>
              <a:rPr lang="en-US" dirty="0"/>
              <a:t>to the Microbiology research laboratory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Immediately</a:t>
            </a:r>
            <a:r>
              <a:rPr lang="en-US" dirty="0" smtClean="0"/>
              <a:t>, and saved in a </a:t>
            </a:r>
            <a:r>
              <a:rPr lang="en-US" dirty="0" smtClean="0">
                <a:solidFill>
                  <a:srgbClr val="FF0000"/>
                </a:solidFill>
              </a:rPr>
              <a:t>heat isolated bags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3" descr="571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900" y="4800600"/>
            <a:ext cx="5664200" cy="10922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Hemi Head 426"/>
                <a:cs typeface="Hemi Head 426"/>
              </a:rPr>
              <a:t>4. Cultivation of specimens</a:t>
            </a:r>
            <a:r>
              <a:rPr lang="en-US" dirty="0" smtClean="0">
                <a:latin typeface="Hemi Head 426"/>
                <a:cs typeface="Hemi Head 426"/>
              </a:rPr>
              <a:t>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90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11620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Sampl</a:t>
                      </a:r>
                      <a:r>
                        <a:rPr lang="en-US" sz="2400" b="1" baseline="0" dirty="0" smtClean="0"/>
                        <a:t>e Type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Type Of Media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Cultivation</a:t>
                      </a:r>
                      <a:r>
                        <a:rPr lang="en-US" sz="2400" b="1" baseline="0" dirty="0" smtClean="0"/>
                        <a:t> Condition</a:t>
                      </a:r>
                      <a:endParaRPr lang="en-US" sz="2400" b="1" dirty="0"/>
                    </a:p>
                  </a:txBody>
                  <a:tcPr anchor="ctr"/>
                </a:tc>
              </a:tr>
              <a:tr h="11620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Throat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Columbia blood agar 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37C</a:t>
                      </a:r>
                      <a:r>
                        <a:rPr lang="en-US" sz="2400" b="1" baseline="30000" dirty="0" smtClean="0"/>
                        <a:t>o</a:t>
                      </a:r>
                      <a:r>
                        <a:rPr lang="en-US" sz="2400" b="1" dirty="0" smtClean="0"/>
                        <a:t> under aerobic conditions</a:t>
                      </a:r>
                      <a:endParaRPr lang="en-US" sz="2400" b="1" dirty="0"/>
                    </a:p>
                  </a:txBody>
                  <a:tcPr anchor="ctr"/>
                </a:tc>
              </a:tr>
              <a:tr h="11620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00FF"/>
                          </a:solidFill>
                        </a:rPr>
                        <a:t>Nasal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00FF"/>
                          </a:solidFill>
                        </a:rPr>
                        <a:t>Mannitol</a:t>
                      </a:r>
                      <a:r>
                        <a:rPr lang="en-US" sz="2400" b="1" dirty="0" smtClean="0">
                          <a:solidFill>
                            <a:srgbClr val="0000FF"/>
                          </a:solidFill>
                        </a:rPr>
                        <a:t> salt agar 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37C</a:t>
                      </a:r>
                      <a:r>
                        <a:rPr lang="en-US" sz="2400" b="1" baseline="30000" dirty="0" smtClean="0"/>
                        <a:t>o </a:t>
                      </a:r>
                      <a:r>
                        <a:rPr lang="en-US" sz="2400" b="1" dirty="0" smtClean="0"/>
                        <a:t>under aerobic conditions</a:t>
                      </a:r>
                      <a:endParaRPr lang="en-US" sz="2400" b="1" dirty="0"/>
                    </a:p>
                  </a:txBody>
                  <a:tcPr anchor="ctr"/>
                </a:tc>
              </a:tr>
              <a:tr h="11620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8000"/>
                          </a:solidFill>
                        </a:rPr>
                        <a:t>Nasopharyngeal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8000"/>
                          </a:solidFill>
                        </a:rPr>
                        <a:t>Chocolate agar </a:t>
                      </a:r>
                      <a:r>
                        <a:rPr lang="en-US" sz="2400" b="1" dirty="0" smtClean="0"/>
                        <a:t>Modified Thayer Martin agar (</a:t>
                      </a:r>
                      <a:r>
                        <a:rPr lang="en-US" sz="2400" b="1" dirty="0" smtClean="0">
                          <a:solidFill>
                            <a:srgbClr val="008000"/>
                          </a:solidFill>
                        </a:rPr>
                        <a:t>MTM</a:t>
                      </a:r>
                      <a:r>
                        <a:rPr lang="en-US" sz="2400" b="1" dirty="0" smtClean="0"/>
                        <a:t>)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 37C</a:t>
                      </a:r>
                      <a:r>
                        <a:rPr lang="en-US" sz="2400" b="1" baseline="30000" dirty="0" smtClean="0"/>
                        <a:t>o</a:t>
                      </a:r>
                      <a:r>
                        <a:rPr lang="en-US" sz="2400" b="1" dirty="0" smtClean="0"/>
                        <a:t> in CO</a:t>
                      </a:r>
                      <a:r>
                        <a:rPr lang="en-US" sz="2400" b="1" baseline="-25000" dirty="0" smtClean="0"/>
                        <a:t>2</a:t>
                      </a:r>
                      <a:r>
                        <a:rPr lang="en-US" sz="2400" b="1" dirty="0" smtClean="0"/>
                        <a:t> incubator</a:t>
                      </a:r>
                      <a:endParaRPr lang="en-US" sz="2400" b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DSC_020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7111" y="1600200"/>
            <a:ext cx="3029777" cy="4525963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DSC_01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1497" y="1600200"/>
            <a:ext cx="6761006" cy="4525963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Hemi Head 426"/>
                <a:cs typeface="Hemi Head 426"/>
              </a:rPr>
              <a:t>5. Isolation and Identification of bacteria</a:t>
            </a:r>
            <a:r>
              <a:rPr lang="en-US" dirty="0" smtClean="0">
                <a:latin typeface="Hemi Head 426"/>
                <a:cs typeface="Hemi Head 426"/>
              </a:rPr>
              <a:t/>
            </a:r>
            <a:br>
              <a:rPr lang="en-US" dirty="0" smtClean="0">
                <a:latin typeface="Hemi Head 426"/>
                <a:cs typeface="Hemi Head 426"/>
              </a:rPr>
            </a:br>
            <a:endParaRPr lang="en-US" dirty="0">
              <a:latin typeface="Hemi Head 426"/>
              <a:cs typeface="Hemi Head 426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All </a:t>
            </a:r>
            <a:r>
              <a:rPr lang="en-US" dirty="0"/>
              <a:t>bacteria were isolated and identified according to the conventional microbiological </a:t>
            </a:r>
            <a:r>
              <a:rPr lang="en-US" dirty="0" smtClean="0"/>
              <a:t>methods.</a:t>
            </a:r>
          </a:p>
          <a:p>
            <a:pPr>
              <a:buNone/>
            </a:pPr>
            <a:r>
              <a:rPr lang="en-US" dirty="0" smtClean="0"/>
              <a:t>In addition all PPB isolates were confirmed using </a:t>
            </a:r>
            <a:r>
              <a:rPr lang="en-US" b="1" dirty="0" smtClean="0">
                <a:solidFill>
                  <a:srgbClr val="FF0000"/>
                </a:solidFill>
              </a:rPr>
              <a:t>VITEK</a:t>
            </a:r>
            <a:r>
              <a:rPr lang="en-US" b="1" baseline="30000" dirty="0" smtClean="0">
                <a:solidFill>
                  <a:srgbClr val="FF0000"/>
                </a:solidFill>
              </a:rPr>
              <a:t>®</a:t>
            </a:r>
            <a:r>
              <a:rPr lang="en-US" b="1" dirty="0" smtClean="0">
                <a:solidFill>
                  <a:srgbClr val="FF0000"/>
                </a:solidFill>
              </a:rPr>
              <a:t> II </a:t>
            </a:r>
            <a:r>
              <a:rPr lang="en-US" dirty="0" smtClean="0"/>
              <a:t>Machine. 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VITEK</a:t>
            </a:r>
            <a:r>
              <a:rPr lang="en-US" b="1" baseline="30000" dirty="0" smtClean="0"/>
              <a:t>®</a:t>
            </a:r>
            <a:r>
              <a:rPr lang="en-US" b="1" dirty="0" smtClean="0"/>
              <a:t> II </a:t>
            </a:r>
            <a:endParaRPr lang="en-US" b="1" dirty="0"/>
          </a:p>
        </p:txBody>
      </p:sp>
      <p:pic>
        <p:nvPicPr>
          <p:cNvPr id="4" name="Content Placeholder 3" descr="DSC_009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1497" y="1600200"/>
            <a:ext cx="6761006" cy="4525963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Content Placeholder 3" descr="DSC_022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7111" y="1600200"/>
            <a:ext cx="3029777" cy="4525963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Hemi Head 426"/>
                <a:cs typeface="Hemi Head 426"/>
              </a:rPr>
              <a:t>6. Antimicrobial Susceptibility Testing</a:t>
            </a:r>
            <a:r>
              <a:rPr lang="en-US" dirty="0" smtClean="0">
                <a:latin typeface="Hemi Head 426"/>
                <a:cs typeface="Hemi Head 426"/>
              </a:rPr>
              <a:t/>
            </a:r>
            <a:br>
              <a:rPr lang="en-US" dirty="0" smtClean="0">
                <a:latin typeface="Hemi Head 426"/>
                <a:cs typeface="Hemi Head 426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Antimicrobial susceptibility testing were performed on all isolates using </a:t>
            </a:r>
            <a:r>
              <a:rPr lang="en-US" dirty="0" smtClean="0">
                <a:solidFill>
                  <a:srgbClr val="FF0000"/>
                </a:solidFill>
              </a:rPr>
              <a:t>disc diffusion method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VITEK</a:t>
            </a:r>
            <a:r>
              <a:rPr lang="en-US" b="1" baseline="30000" dirty="0" smtClean="0">
                <a:solidFill>
                  <a:srgbClr val="FF0000"/>
                </a:solidFill>
              </a:rPr>
              <a:t>®</a:t>
            </a:r>
            <a:r>
              <a:rPr lang="en-US" b="1" dirty="0" smtClean="0">
                <a:solidFill>
                  <a:srgbClr val="FF0000"/>
                </a:solidFill>
              </a:rPr>
              <a:t> II </a:t>
            </a:r>
            <a:r>
              <a:rPr lang="en-US" dirty="0" smtClean="0"/>
              <a:t>machine</a:t>
            </a:r>
            <a:endParaRPr lang="en-US" dirty="0"/>
          </a:p>
        </p:txBody>
      </p:sp>
      <p:pic>
        <p:nvPicPr>
          <p:cNvPr id="4" name="Picture 3" descr="pla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904" y="3200400"/>
            <a:ext cx="2749296" cy="301067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Hemi Head 426"/>
                <a:cs typeface="Hemi Head 426"/>
              </a:rPr>
              <a:t>7. Data Analysis</a:t>
            </a:r>
            <a:r>
              <a:rPr lang="en-US" dirty="0" smtClean="0">
                <a:latin typeface="Hemi Head 426"/>
                <a:cs typeface="Hemi Head 426"/>
              </a:rPr>
              <a:t/>
            </a:r>
            <a:br>
              <a:rPr lang="en-US" dirty="0" smtClean="0">
                <a:latin typeface="Hemi Head 426"/>
                <a:cs typeface="Hemi Head 426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data were statistically analyzed using </a:t>
            </a:r>
            <a:r>
              <a:rPr lang="en-US" b="1" dirty="0" err="1" smtClean="0">
                <a:solidFill>
                  <a:srgbClr val="FF0000"/>
                </a:solidFill>
              </a:rPr>
              <a:t>Graphpad</a:t>
            </a:r>
            <a:r>
              <a:rPr lang="en-US" b="1" dirty="0" smtClean="0">
                <a:solidFill>
                  <a:srgbClr val="FF0000"/>
                </a:solidFill>
              </a:rPr>
              <a:t> Prism III</a:t>
            </a:r>
            <a:r>
              <a:rPr lang="en-US" b="1" baseline="30000" dirty="0" smtClean="0"/>
              <a:t>®</a:t>
            </a:r>
            <a:r>
              <a:rPr lang="en-US" b="1" dirty="0" smtClean="0"/>
              <a:t> </a:t>
            </a:r>
            <a:r>
              <a:rPr lang="en-US" dirty="0" smtClean="0"/>
              <a:t>software. P-values less than 0.05 was considered significant.</a:t>
            </a:r>
            <a:endParaRPr lang="en-US" dirty="0"/>
          </a:p>
        </p:txBody>
      </p:sp>
      <p:pic>
        <p:nvPicPr>
          <p:cNvPr id="4" name="Picture 3" descr="plaq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090" y="3937000"/>
            <a:ext cx="3318510" cy="17018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1143000" y="1397000"/>
          <a:ext cx="6477000" cy="4492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Prevalence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Out of </a:t>
            </a:r>
            <a:r>
              <a:rPr lang="en-US" b="1" dirty="0" smtClean="0">
                <a:solidFill>
                  <a:srgbClr val="FF0000"/>
                </a:solidFill>
              </a:rPr>
              <a:t>5874 </a:t>
            </a:r>
            <a:r>
              <a:rPr lang="en-US" dirty="0" smtClean="0"/>
              <a:t>samples </a:t>
            </a:r>
            <a:r>
              <a:rPr lang="en-US" b="1" dirty="0" smtClean="0">
                <a:solidFill>
                  <a:srgbClr val="FF0000"/>
                </a:solidFill>
              </a:rPr>
              <a:t>920 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15.7%</a:t>
            </a:r>
            <a:r>
              <a:rPr lang="en-US" dirty="0" smtClean="0"/>
              <a:t>) positive for (PPB).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5181600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P-value of 0.0001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860454" y="328476"/>
          <a:ext cx="7140546" cy="5996124"/>
        </p:xfrm>
        <a:graphic>
          <a:graphicData uri="http://schemas.openxmlformats.org/presentationml/2006/ole">
            <p:oleObj spid="_x0000_s28678" name="Document" r:id="rId3" imgW="5626100" imgH="4724400" progId="Word.Document.12">
              <p:link updateAutomatic="1"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524000" y="467380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Table</a:t>
            </a:r>
            <a:r>
              <a:rPr lang="en-US" sz="1400" dirty="0" smtClean="0">
                <a:latin typeface="Times New Roman"/>
                <a:cs typeface="Times New Roman"/>
              </a:rPr>
              <a:t> 2. </a:t>
            </a:r>
            <a:r>
              <a:rPr lang="en-US" sz="1400" dirty="0">
                <a:latin typeface="Times New Roman"/>
                <a:cs typeface="Times New Roman"/>
              </a:rPr>
              <a:t>Overall prevalence of</a:t>
            </a:r>
            <a:r>
              <a:rPr lang="en-US" sz="1400" dirty="0" smtClean="0">
                <a:latin typeface="Times New Roman"/>
                <a:cs typeface="Times New Roman"/>
              </a:rPr>
              <a:t> PPB isolated </a:t>
            </a:r>
            <a:r>
              <a:rPr lang="en-US" sz="1400" dirty="0">
                <a:latin typeface="Times New Roman"/>
                <a:cs typeface="Times New Roman"/>
              </a:rPr>
              <a:t>from different nationalities of the </a:t>
            </a:r>
            <a:r>
              <a:rPr lang="en-US" sz="1400" dirty="0" err="1">
                <a:latin typeface="Times New Roman"/>
                <a:cs typeface="Times New Roman"/>
              </a:rPr>
              <a:t>Umrah</a:t>
            </a:r>
            <a:r>
              <a:rPr lang="en-US" sz="1400" dirty="0">
                <a:latin typeface="Times New Roman"/>
                <a:cs typeface="Times New Roman"/>
              </a:rPr>
              <a:t> visitors during the </a:t>
            </a:r>
            <a:r>
              <a:rPr lang="en-US" sz="1400" dirty="0" err="1">
                <a:latin typeface="Times New Roman"/>
                <a:cs typeface="Times New Roman"/>
              </a:rPr>
              <a:t>Umrah</a:t>
            </a:r>
            <a:r>
              <a:rPr lang="en-US" sz="1400" dirty="0">
                <a:latin typeface="Times New Roman"/>
                <a:cs typeface="Times New Roman"/>
              </a:rPr>
              <a:t> season</a:t>
            </a:r>
          </a:p>
        </p:txBody>
      </p:sp>
      <p:pic>
        <p:nvPicPr>
          <p:cNvPr id="33" name="Content Placeholder 32" descr="2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6538" y="990599"/>
            <a:ext cx="6592062" cy="5384038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23906" name="Object 2"/>
          <p:cNvGraphicFramePr>
            <a:graphicFrameLocks noChangeAspect="1"/>
          </p:cNvGraphicFramePr>
          <p:nvPr/>
        </p:nvGraphicFramePr>
        <p:xfrm>
          <a:off x="1860550" y="381000"/>
          <a:ext cx="5422900" cy="6134100"/>
        </p:xfrm>
        <a:graphic>
          <a:graphicData uri="http://schemas.openxmlformats.org/presentationml/2006/ole">
            <p:oleObj spid="_x0000_s123906" name="Document" r:id="rId3" imgW="5422900" imgH="6134100" progId="Word.Document.12">
              <p:link updateAutomatic="1"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1524000" y="304800"/>
            <a:ext cx="6248400" cy="3941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05000" y="454223"/>
            <a:ext cx="624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Table</a:t>
            </a:r>
            <a:r>
              <a:rPr lang="en-US" sz="1400" dirty="0" smtClean="0">
                <a:latin typeface="Times New Roman"/>
                <a:cs typeface="Times New Roman"/>
              </a:rPr>
              <a:t> 3. Antimicrobial </a:t>
            </a:r>
            <a:r>
              <a:rPr lang="en-US" sz="1400" dirty="0" err="1" smtClean="0">
                <a:latin typeface="Times New Roman"/>
                <a:cs typeface="Times New Roman"/>
              </a:rPr>
              <a:t>Susceptbility</a:t>
            </a:r>
            <a:r>
              <a:rPr lang="en-US" sz="1400" dirty="0" smtClean="0">
                <a:latin typeface="Times New Roman"/>
                <a:cs typeface="Times New Roman"/>
              </a:rPr>
              <a:t> of </a:t>
            </a:r>
            <a:r>
              <a:rPr lang="en-US" sz="1400" dirty="0" err="1" smtClean="0">
                <a:latin typeface="Times New Roman"/>
                <a:cs typeface="Times New Roman"/>
              </a:rPr>
              <a:t>Staph</a:t>
            </a:r>
            <a:r>
              <a:rPr lang="en-US" sz="1400" dirty="0" smtClean="0">
                <a:latin typeface="Times New Roman"/>
                <a:cs typeface="Times New Roman"/>
              </a:rPr>
              <a:t>. </a:t>
            </a:r>
            <a:r>
              <a:rPr lang="en-US" sz="1400" dirty="0" err="1" smtClean="0">
                <a:latin typeface="Times New Roman"/>
                <a:cs typeface="Times New Roman"/>
              </a:rPr>
              <a:t>Aureus</a:t>
            </a:r>
            <a:endParaRPr lang="en-US"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Hemi Head 426"/>
                <a:cs typeface="Hemi Head 426"/>
              </a:rPr>
              <a:t>Conclusion (I)</a:t>
            </a:r>
            <a:endParaRPr lang="en-US" b="1" dirty="0">
              <a:latin typeface="Hemi Head 426"/>
              <a:cs typeface="Hemi Head 426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endParaRPr lang="en-US" dirty="0" smtClean="0"/>
          </a:p>
          <a:p>
            <a:pPr marL="342900" lvl="1" indent="-342900">
              <a:buNone/>
            </a:pPr>
            <a:r>
              <a:rPr lang="en-US" dirty="0" smtClean="0"/>
              <a:t>                       1) A </a:t>
            </a:r>
            <a:r>
              <a:rPr lang="en-US" sz="5400" b="1" dirty="0">
                <a:solidFill>
                  <a:srgbClr val="FF0000"/>
                </a:solidFill>
              </a:rPr>
              <a:t>15.7</a:t>
            </a:r>
            <a:r>
              <a:rPr lang="en-US" dirty="0" smtClean="0">
                <a:solidFill>
                  <a:srgbClr val="FF0000"/>
                </a:solidFill>
              </a:rPr>
              <a:t>% (920/5874) </a:t>
            </a:r>
            <a:r>
              <a:rPr lang="en-US" dirty="0">
                <a:solidFill>
                  <a:srgbClr val="FF0000"/>
                </a:solidFill>
              </a:rPr>
              <a:t>carriage </a:t>
            </a:r>
            <a:r>
              <a:rPr lang="en-US" dirty="0" smtClean="0">
                <a:solidFill>
                  <a:srgbClr val="FF0000"/>
                </a:solidFill>
              </a:rPr>
              <a:t>rate </a:t>
            </a:r>
          </a:p>
          <a:p>
            <a:pPr marL="342900" lvl="1" indent="-342900">
              <a:buNone/>
            </a:pPr>
            <a:r>
              <a:rPr lang="en-US" dirty="0" smtClean="0">
                <a:solidFill>
                  <a:srgbClr val="FF0000"/>
                </a:solidFill>
              </a:rPr>
              <a:t>                      PPB among the </a:t>
            </a:r>
            <a:r>
              <a:rPr lang="en-US" dirty="0" err="1" smtClean="0">
                <a:solidFill>
                  <a:srgbClr val="FF0000"/>
                </a:solidFill>
              </a:rPr>
              <a:t>Umrah</a:t>
            </a:r>
            <a:r>
              <a:rPr lang="en-US" dirty="0" smtClean="0"/>
              <a:t> visitors </a:t>
            </a:r>
            <a:r>
              <a:rPr lang="en-US" dirty="0"/>
              <a:t>was </a:t>
            </a:r>
            <a:r>
              <a:rPr lang="en-US" dirty="0" smtClean="0"/>
              <a:t>found.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781032" y="685800"/>
            <a:ext cx="21343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15.7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%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Hemi Head 426"/>
                <a:cs typeface="Hemi Head 426"/>
              </a:rPr>
              <a:t>Conclusion (II)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dirty="0" smtClean="0"/>
              <a:t>               </a:t>
            </a:r>
          </a:p>
          <a:p>
            <a:pPr marL="342900" lvl="1" indent="-342900">
              <a:buNone/>
            </a:pPr>
            <a:r>
              <a:rPr lang="en-US" dirty="0" smtClean="0"/>
              <a:t>                       2) </a:t>
            </a:r>
            <a:r>
              <a:rPr lang="en-US" dirty="0"/>
              <a:t>The </a:t>
            </a:r>
            <a:r>
              <a:rPr lang="en-US" sz="3200" b="1" dirty="0">
                <a:solidFill>
                  <a:srgbClr val="FF0000"/>
                </a:solidFill>
              </a:rPr>
              <a:t>Iranian</a:t>
            </a:r>
            <a:r>
              <a:rPr lang="en-US" dirty="0"/>
              <a:t> </a:t>
            </a:r>
            <a:r>
              <a:rPr lang="en-US" dirty="0" err="1"/>
              <a:t>Umrah</a:t>
            </a:r>
            <a:r>
              <a:rPr lang="en-US" dirty="0"/>
              <a:t> visitors were </a:t>
            </a:r>
            <a:r>
              <a:rPr lang="en-US" dirty="0">
                <a:solidFill>
                  <a:srgbClr val="FF0000"/>
                </a:solidFill>
              </a:rPr>
              <a:t>the</a:t>
            </a:r>
            <a:r>
              <a:rPr lang="en-US" dirty="0" smtClean="0"/>
              <a:t> </a:t>
            </a:r>
          </a:p>
          <a:p>
            <a:pPr marL="342900" lvl="1" indent="-342900">
              <a:buNone/>
            </a:pPr>
            <a:r>
              <a:rPr lang="en-US" dirty="0" smtClean="0">
                <a:solidFill>
                  <a:srgbClr val="FF0000"/>
                </a:solidFill>
              </a:rPr>
              <a:t>                       largest </a:t>
            </a:r>
            <a:r>
              <a:rPr lang="en-US" dirty="0">
                <a:solidFill>
                  <a:srgbClr val="FF0000"/>
                </a:solidFill>
              </a:rPr>
              <a:t>ethnic group carries PPB</a:t>
            </a:r>
            <a:r>
              <a:rPr lang="en-US" dirty="0"/>
              <a:t>. The</a:t>
            </a:r>
            <a:r>
              <a:rPr lang="en-US" dirty="0" smtClean="0"/>
              <a:t> </a:t>
            </a:r>
          </a:p>
          <a:p>
            <a:pPr marL="342900" lvl="1" indent="-342900">
              <a:buNone/>
            </a:pPr>
            <a:r>
              <a:rPr lang="en-US" dirty="0" smtClean="0"/>
              <a:t>                     percentage </a:t>
            </a:r>
            <a:r>
              <a:rPr lang="en-US" dirty="0"/>
              <a:t>of PPB on them was </a:t>
            </a:r>
            <a:r>
              <a:rPr lang="en-US" dirty="0">
                <a:solidFill>
                  <a:srgbClr val="FF0000"/>
                </a:solidFill>
              </a:rPr>
              <a:t>47%</a:t>
            </a:r>
            <a:r>
              <a:rPr lang="en-US" dirty="0" smtClean="0"/>
              <a:t>,</a:t>
            </a:r>
          </a:p>
          <a:p>
            <a:pPr marL="342900" lvl="1" indent="-342900">
              <a:buNone/>
            </a:pPr>
            <a:r>
              <a:rPr lang="en-US" dirty="0" smtClean="0"/>
              <a:t>                (217/462).</a:t>
            </a:r>
            <a:endParaRPr lang="en-US" dirty="0"/>
          </a:p>
        </p:txBody>
      </p:sp>
      <p:pic>
        <p:nvPicPr>
          <p:cNvPr id="4" name="Picture 3" descr="iran-flag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976" y="213576"/>
            <a:ext cx="2072424" cy="2072424"/>
          </a:xfrm>
          <a:prstGeom prst="rect">
            <a:avLst/>
          </a:prstGeom>
        </p:spPr>
      </p:pic>
      <p:graphicFrame>
        <p:nvGraphicFramePr>
          <p:cNvPr id="5" name="Chart 4"/>
          <p:cNvGraphicFramePr/>
          <p:nvPr/>
        </p:nvGraphicFramePr>
        <p:xfrm>
          <a:off x="3505200" y="3429000"/>
          <a:ext cx="5181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endParaRPr lang="en-US" dirty="0" smtClean="0"/>
          </a:p>
          <a:p>
            <a:pPr marL="342900" lvl="1" indent="-342900">
              <a:buNone/>
            </a:pPr>
            <a:r>
              <a:rPr lang="en-US" dirty="0" smtClean="0"/>
              <a:t>                       3) Performing </a:t>
            </a:r>
            <a:r>
              <a:rPr lang="en-US" dirty="0" err="1"/>
              <a:t>Umrah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increases</a:t>
            </a:r>
            <a:r>
              <a:rPr lang="en-US" dirty="0">
                <a:solidFill>
                  <a:srgbClr val="FF0000"/>
                </a:solidFill>
              </a:rPr>
              <a:t> the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 marL="342900" lvl="1" indent="-342900">
              <a:buNone/>
            </a:pPr>
            <a:r>
              <a:rPr lang="en-US" dirty="0" smtClean="0">
                <a:solidFill>
                  <a:srgbClr val="FF0000"/>
                </a:solidFill>
              </a:rPr>
              <a:t>                       carriage </a:t>
            </a:r>
            <a:r>
              <a:rPr lang="en-US" dirty="0">
                <a:solidFill>
                  <a:srgbClr val="FF0000"/>
                </a:solidFill>
              </a:rPr>
              <a:t>rate of </a:t>
            </a:r>
            <a:r>
              <a:rPr lang="en-US" dirty="0" smtClean="0">
                <a:solidFill>
                  <a:srgbClr val="FF0000"/>
                </a:solidFill>
              </a:rPr>
              <a:t>PPB</a:t>
            </a:r>
            <a:r>
              <a:rPr lang="en-US" dirty="0"/>
              <a:t>, since Out of 920</a:t>
            </a:r>
            <a:r>
              <a:rPr lang="en-US" dirty="0" smtClean="0"/>
              <a:t> </a:t>
            </a:r>
          </a:p>
          <a:p>
            <a:pPr marL="342900" lvl="1" indent="-342900">
              <a:buNone/>
            </a:pPr>
            <a:r>
              <a:rPr lang="en-US" dirty="0" smtClean="0"/>
              <a:t>                    positive </a:t>
            </a:r>
            <a:r>
              <a:rPr lang="en-US" dirty="0"/>
              <a:t>samples collected from the </a:t>
            </a:r>
            <a:r>
              <a:rPr lang="en-US" dirty="0" err="1"/>
              <a:t>Umrah</a:t>
            </a:r>
            <a:r>
              <a:rPr lang="en-US" dirty="0" smtClean="0"/>
              <a:t> </a:t>
            </a:r>
          </a:p>
          <a:p>
            <a:pPr marL="342900" lvl="1" indent="-342900">
              <a:buNone/>
            </a:pPr>
            <a:r>
              <a:rPr lang="en-US" dirty="0" smtClean="0"/>
              <a:t>              visitors </a:t>
            </a:r>
            <a:r>
              <a:rPr lang="en-US" dirty="0"/>
              <a:t>in this study, 339 (36.8%) were positive</a:t>
            </a:r>
            <a:r>
              <a:rPr lang="en-US" dirty="0" smtClean="0"/>
              <a:t> </a:t>
            </a:r>
          </a:p>
          <a:p>
            <a:pPr marL="342900" lvl="1" indent="-342900">
              <a:buNone/>
            </a:pPr>
            <a:r>
              <a:rPr lang="en-US" dirty="0" smtClean="0"/>
              <a:t>                             before </a:t>
            </a:r>
            <a:r>
              <a:rPr lang="en-US" dirty="0" err="1"/>
              <a:t>Umrah</a:t>
            </a:r>
            <a:r>
              <a:rPr lang="en-US" dirty="0"/>
              <a:t> and 581 (63.2%) were</a:t>
            </a:r>
            <a:r>
              <a:rPr lang="en-US" dirty="0" smtClean="0"/>
              <a:t> </a:t>
            </a:r>
          </a:p>
          <a:p>
            <a:pPr marL="342900" lvl="1" indent="-342900">
              <a:buNone/>
            </a:pPr>
            <a:r>
              <a:rPr lang="en-US" dirty="0" smtClean="0"/>
              <a:t>                              positive </a:t>
            </a:r>
            <a:r>
              <a:rPr lang="en-US" dirty="0"/>
              <a:t>after </a:t>
            </a:r>
            <a:r>
              <a:rPr lang="en-US" dirty="0" err="1"/>
              <a:t>Umrah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ight Arrow 3"/>
          <p:cNvSpPr>
            <a:spLocks noChangeAspect="1"/>
          </p:cNvSpPr>
          <p:nvPr/>
        </p:nvSpPr>
        <p:spPr>
          <a:xfrm rot="16200000">
            <a:off x="7271685" y="489885"/>
            <a:ext cx="1454182" cy="1454182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Hemi Head 426"/>
                <a:cs typeface="Hemi Head 426"/>
              </a:rPr>
              <a:t>Conclusion (III)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229600" cy="4800600"/>
          </a:xfrm>
        </p:spPr>
        <p:txBody>
          <a:bodyPr>
            <a:normAutofit fontScale="92500"/>
          </a:bodyPr>
          <a:lstStyle/>
          <a:p>
            <a:pPr marL="342900" lvl="1" indent="-342900">
              <a:buNone/>
            </a:pPr>
            <a:endParaRPr lang="en-US" dirty="0" smtClean="0"/>
          </a:p>
          <a:p>
            <a:pPr marL="342900" lvl="1" indent="-342900">
              <a:buNone/>
            </a:pPr>
            <a:r>
              <a:rPr lang="en-US" dirty="0" smtClean="0"/>
              <a:t>                       4) </a:t>
            </a:r>
            <a:r>
              <a:rPr lang="en-US" b="1" dirty="0" smtClean="0"/>
              <a:t>Carriage</a:t>
            </a:r>
            <a:r>
              <a:rPr lang="en-US" b="1" dirty="0" smtClean="0"/>
              <a:t> </a:t>
            </a:r>
            <a:r>
              <a:rPr lang="en-US" b="1" dirty="0" smtClean="0"/>
              <a:t>R</a:t>
            </a:r>
            <a:r>
              <a:rPr lang="en-US" b="1" dirty="0" smtClean="0"/>
              <a:t>ate</a:t>
            </a:r>
            <a:r>
              <a:rPr lang="en-US" dirty="0" smtClean="0"/>
              <a:t>: </a:t>
            </a:r>
            <a:endParaRPr lang="en-US" dirty="0" smtClean="0"/>
          </a:p>
          <a:p>
            <a:pPr marL="342900" lvl="1" indent="-342900">
              <a:buNone/>
            </a:pPr>
            <a:r>
              <a:rPr lang="en-US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</a:t>
            </a:r>
            <a:r>
              <a:rPr lang="en-US" b="1" i="1" dirty="0">
                <a:solidFill>
                  <a:srgbClr val="FF0000"/>
                </a:solidFill>
              </a:rPr>
              <a:t>Staphylococcus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/>
              <a:t>(</a:t>
            </a:r>
            <a:r>
              <a:rPr lang="en-US" b="1" dirty="0">
                <a:solidFill>
                  <a:srgbClr val="FF0000"/>
                </a:solidFill>
              </a:rPr>
              <a:t>42.4%</a:t>
            </a:r>
            <a:r>
              <a:rPr lang="en-US" b="1" dirty="0"/>
              <a:t>)</a:t>
            </a:r>
            <a:r>
              <a:rPr lang="en-US" b="1" dirty="0" smtClean="0"/>
              <a:t>,</a:t>
            </a:r>
          </a:p>
          <a:p>
            <a:pPr marL="342900" lvl="1" indent="-342900">
              <a:buNone/>
            </a:pPr>
            <a:r>
              <a:rPr lang="en-US" dirty="0" smtClean="0"/>
              <a:t> </a:t>
            </a:r>
          </a:p>
          <a:p>
            <a:pPr marL="342900" lvl="1" indent="-342900">
              <a:buNone/>
            </a:pPr>
            <a:endParaRPr lang="en-US" dirty="0" smtClean="0"/>
          </a:p>
          <a:p>
            <a:pPr marL="342900" lvl="1" indent="-342900" algn="ctr">
              <a:buNone/>
            </a:pPr>
            <a:r>
              <a:rPr lang="en-US" b="1" i="1" dirty="0" err="1" smtClean="0">
                <a:solidFill>
                  <a:srgbClr val="008000"/>
                </a:solidFill>
              </a:rPr>
              <a:t>Moraxella</a:t>
            </a:r>
            <a:r>
              <a:rPr lang="en-US" b="1" i="1" dirty="0" smtClean="0">
                <a:solidFill>
                  <a:srgbClr val="008000"/>
                </a:solidFill>
              </a:rPr>
              <a:t> </a:t>
            </a:r>
            <a:r>
              <a:rPr lang="en-US" b="1" i="1" dirty="0" err="1">
                <a:solidFill>
                  <a:srgbClr val="008000"/>
                </a:solidFill>
              </a:rPr>
              <a:t>catarrhalis</a:t>
            </a:r>
            <a:r>
              <a:rPr lang="en-US" b="1" i="1" dirty="0" smtClean="0">
                <a:solidFill>
                  <a:srgbClr val="008000"/>
                </a:solidFill>
              </a:rPr>
              <a:t> </a:t>
            </a:r>
            <a:r>
              <a:rPr lang="en-US" b="1" i="1" dirty="0" smtClean="0"/>
              <a:t> </a:t>
            </a:r>
            <a:r>
              <a:rPr lang="en-US" b="1" dirty="0" smtClean="0"/>
              <a:t>(</a:t>
            </a:r>
            <a:r>
              <a:rPr lang="en-US" b="1" dirty="0">
                <a:solidFill>
                  <a:srgbClr val="008000"/>
                </a:solidFill>
              </a:rPr>
              <a:t>35.4%</a:t>
            </a:r>
            <a:r>
              <a:rPr lang="en-US" b="1" dirty="0"/>
              <a:t>)</a:t>
            </a:r>
            <a:r>
              <a:rPr lang="en-US" b="1" dirty="0" smtClean="0"/>
              <a:t>,</a:t>
            </a:r>
          </a:p>
          <a:p>
            <a:pPr marL="342900" lvl="1" indent="-342900" algn="ctr">
              <a:buNone/>
            </a:pPr>
            <a:endParaRPr lang="en-US" dirty="0" smtClean="0"/>
          </a:p>
          <a:p>
            <a:pPr marL="342900" lvl="1" indent="-342900" algn="ctr">
              <a:buNone/>
            </a:pPr>
            <a:endParaRPr lang="en-US" dirty="0" smtClean="0"/>
          </a:p>
          <a:p>
            <a:pPr marL="342900" lvl="1" indent="-342900" algn="ctr">
              <a:buNone/>
            </a:pPr>
            <a:r>
              <a:rPr lang="en-US" b="1" dirty="0" smtClean="0"/>
              <a:t> </a:t>
            </a:r>
            <a:r>
              <a:rPr lang="en-US" b="1" i="1" dirty="0" err="1">
                <a:solidFill>
                  <a:srgbClr val="0000FF"/>
                </a:solidFill>
              </a:rPr>
              <a:t>Neisseria</a:t>
            </a:r>
            <a:r>
              <a:rPr lang="en-US" b="1" i="1" dirty="0">
                <a:solidFill>
                  <a:srgbClr val="0000FF"/>
                </a:solidFill>
              </a:rPr>
              <a:t> </a:t>
            </a:r>
            <a:r>
              <a:rPr lang="en-US" b="1" i="1" dirty="0" err="1">
                <a:solidFill>
                  <a:srgbClr val="0000FF"/>
                </a:solidFill>
              </a:rPr>
              <a:t>meningitidis</a:t>
            </a:r>
            <a:r>
              <a:rPr lang="en-US" b="1" i="1" dirty="0">
                <a:solidFill>
                  <a:srgbClr val="0000FF"/>
                </a:solidFill>
              </a:rPr>
              <a:t> </a:t>
            </a:r>
            <a:r>
              <a:rPr lang="en-US" b="1" dirty="0"/>
              <a:t>(</a:t>
            </a:r>
            <a:r>
              <a:rPr lang="en-US" b="1" dirty="0">
                <a:solidFill>
                  <a:srgbClr val="0000FF"/>
                </a:solidFill>
              </a:rPr>
              <a:t>20.7%</a:t>
            </a:r>
            <a:r>
              <a:rPr lang="en-US" b="1" dirty="0"/>
              <a:t>),</a:t>
            </a:r>
            <a:r>
              <a:rPr lang="en-US" b="1" dirty="0" smtClean="0"/>
              <a:t> </a:t>
            </a:r>
          </a:p>
          <a:p>
            <a:pPr marL="342900" lvl="1" indent="-342900">
              <a:buNone/>
            </a:pPr>
            <a:r>
              <a:rPr lang="en-US" i="1" dirty="0" smtClean="0"/>
              <a:t>                               </a:t>
            </a:r>
            <a:r>
              <a:rPr lang="en-US" i="1" dirty="0" smtClean="0"/>
              <a:t> </a:t>
            </a:r>
            <a:endParaRPr lang="en-US" dirty="0"/>
          </a:p>
        </p:txBody>
      </p:sp>
      <p:sp>
        <p:nvSpPr>
          <p:cNvPr id="5" name="Right Arrow 4"/>
          <p:cNvSpPr>
            <a:spLocks noChangeAspect="1"/>
          </p:cNvSpPr>
          <p:nvPr/>
        </p:nvSpPr>
        <p:spPr>
          <a:xfrm rot="16200000">
            <a:off x="5943600" y="3692509"/>
            <a:ext cx="3352800" cy="1149382"/>
          </a:xfrm>
          <a:prstGeom prst="rightArrow">
            <a:avLst>
              <a:gd name="adj1" fmla="val 50000"/>
              <a:gd name="adj2" fmla="val 63621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Hemi Head 426"/>
                <a:cs typeface="Hemi Head 426"/>
              </a:rPr>
              <a:t>Conclusion (IV)</a:t>
            </a:r>
            <a:endParaRPr lang="en-US" dirty="0"/>
          </a:p>
        </p:txBody>
      </p:sp>
      <p:pic>
        <p:nvPicPr>
          <p:cNvPr id="4" name="Picture 3" descr="350px-Staphylococcus_aureus_VIS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396" y="457200"/>
            <a:ext cx="1975404" cy="151823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Hemi Head 426"/>
                <a:cs typeface="Hemi Head 426"/>
              </a:rPr>
              <a:t>Future Works</a:t>
            </a:r>
            <a:endParaRPr lang="en-US" b="1" dirty="0">
              <a:latin typeface="Hemi Head 426"/>
              <a:cs typeface="Hemi Head 426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dirty="0"/>
              <a:t>S</a:t>
            </a:r>
            <a:r>
              <a:rPr lang="en-US" dirty="0" smtClean="0"/>
              <a:t>till </a:t>
            </a:r>
            <a:r>
              <a:rPr lang="en-US" dirty="0"/>
              <a:t>finishing up </a:t>
            </a:r>
            <a:r>
              <a:rPr lang="en-US" dirty="0" smtClean="0"/>
              <a:t>the analysis of the </a:t>
            </a:r>
            <a:r>
              <a:rPr lang="en-US">
                <a:solidFill>
                  <a:srgbClr val="FF0000"/>
                </a:solidFill>
              </a:rPr>
              <a:t>antibiotic </a:t>
            </a:r>
            <a:r>
              <a:rPr lang="en-US" smtClean="0">
                <a:solidFill>
                  <a:srgbClr val="FF0000"/>
                </a:solidFill>
              </a:rPr>
              <a:t>susceptibility</a:t>
            </a:r>
            <a:endParaRPr lang="en-US" smtClean="0"/>
          </a:p>
          <a:p>
            <a:pPr>
              <a:buNone/>
            </a:pPr>
            <a:r>
              <a:rPr lang="en-US" dirty="0"/>
              <a:t> </a:t>
            </a:r>
            <a:endParaRPr lang="en-US" dirty="0" smtClean="0"/>
          </a:p>
          <a:p>
            <a:pPr lvl="1"/>
            <a:r>
              <a:rPr lang="en-US" dirty="0"/>
              <a:t>S</a:t>
            </a:r>
            <a:r>
              <a:rPr lang="en-US" dirty="0" smtClean="0"/>
              <a:t>till </a:t>
            </a:r>
            <a:r>
              <a:rPr lang="en-US" dirty="0"/>
              <a:t>waiting for the </a:t>
            </a:r>
            <a:r>
              <a:rPr lang="en-US" dirty="0" err="1">
                <a:solidFill>
                  <a:srgbClr val="FF0000"/>
                </a:solidFill>
              </a:rPr>
              <a:t>serotyping</a:t>
            </a:r>
            <a:r>
              <a:rPr lang="en-US" dirty="0">
                <a:solidFill>
                  <a:srgbClr val="FF0000"/>
                </a:solidFill>
              </a:rPr>
              <a:t> kits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for: </a:t>
            </a:r>
          </a:p>
          <a:p>
            <a:pPr lvl="1">
              <a:buNone/>
            </a:pPr>
            <a:r>
              <a:rPr lang="en-US" i="1" dirty="0" smtClean="0"/>
              <a:t>*Streptococcus </a:t>
            </a:r>
            <a:r>
              <a:rPr lang="en-US" i="1" dirty="0" err="1" smtClean="0"/>
              <a:t>pneumoniae</a:t>
            </a:r>
            <a:endParaRPr lang="en-US" i="1" dirty="0" smtClean="0"/>
          </a:p>
          <a:p>
            <a:pPr lvl="1">
              <a:buNone/>
            </a:pPr>
            <a:r>
              <a:rPr lang="en-US" i="1" dirty="0" smtClean="0"/>
              <a:t>*</a:t>
            </a:r>
            <a:r>
              <a:rPr lang="en-US" i="1" dirty="0" err="1" smtClean="0"/>
              <a:t>Neisseria</a:t>
            </a:r>
            <a:r>
              <a:rPr lang="en-US" dirty="0" smtClean="0"/>
              <a:t> </a:t>
            </a:r>
            <a:r>
              <a:rPr lang="en-US" i="1" dirty="0" err="1"/>
              <a:t>meningitidis</a:t>
            </a:r>
            <a:r>
              <a:rPr lang="en-US" i="1" dirty="0" smtClean="0"/>
              <a:t>.</a:t>
            </a:r>
            <a:r>
              <a:rPr lang="en-US" dirty="0" smtClean="0"/>
              <a:t>.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>
                <a:solidFill>
                  <a:srgbClr val="FF0000"/>
                </a:solidFill>
              </a:rPr>
              <a:t>- Now</a:t>
            </a:r>
            <a:r>
              <a:rPr lang="en-US" dirty="0" smtClean="0"/>
              <a:t> we are analyzing </a:t>
            </a:r>
            <a:r>
              <a:rPr lang="en-US" dirty="0" smtClean="0">
                <a:solidFill>
                  <a:srgbClr val="FF0000"/>
                </a:solidFill>
              </a:rPr>
              <a:t>data of Hajj </a:t>
            </a:r>
            <a:r>
              <a:rPr lang="en-US" dirty="0" smtClean="0"/>
              <a:t>season.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en-US" sz="18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Hemi Head 426"/>
                <a:cs typeface="Hemi Head 426"/>
              </a:rPr>
              <a:t>References</a:t>
            </a:r>
            <a:endParaRPr lang="en-US" b="1" dirty="0">
              <a:latin typeface="Hemi Head 426"/>
              <a:cs typeface="Hemi Head 426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lvl="0"/>
            <a:r>
              <a:rPr lang="en-US" b="1" dirty="0" err="1" smtClean="0"/>
              <a:t>Qureshi</a:t>
            </a:r>
            <a:r>
              <a:rPr lang="en-US" b="1" dirty="0" smtClean="0"/>
              <a:t> </a:t>
            </a:r>
            <a:r>
              <a:rPr lang="en-US" b="1" dirty="0"/>
              <a:t>H, </a:t>
            </a:r>
            <a:r>
              <a:rPr lang="en-US" b="1" dirty="0" err="1"/>
              <a:t>Gessner</a:t>
            </a:r>
            <a:r>
              <a:rPr lang="en-US" b="1" dirty="0"/>
              <a:t> B, </a:t>
            </a:r>
            <a:r>
              <a:rPr lang="en-US" b="1" dirty="0" err="1"/>
              <a:t>Leboulleux</a:t>
            </a:r>
            <a:r>
              <a:rPr lang="en-US" b="1" dirty="0"/>
              <a:t> D, </a:t>
            </a:r>
            <a:r>
              <a:rPr lang="en-US" b="1" dirty="0" err="1"/>
              <a:t>Hasan</a:t>
            </a:r>
            <a:r>
              <a:rPr lang="en-US" b="1" dirty="0"/>
              <a:t> H, </a:t>
            </a:r>
            <a:r>
              <a:rPr lang="en-US" b="1" dirty="0" err="1"/>
              <a:t>Alam</a:t>
            </a:r>
            <a:r>
              <a:rPr lang="en-US" b="1" dirty="0"/>
              <a:t> S, Moulton L.</a:t>
            </a:r>
            <a:r>
              <a:rPr lang="en-US" dirty="0"/>
              <a:t> The</a:t>
            </a:r>
          </a:p>
          <a:p>
            <a:r>
              <a:rPr lang="en-US" dirty="0"/>
              <a:t>Incidence of vaccine preventable </a:t>
            </a:r>
            <a:r>
              <a:rPr lang="en-US" dirty="0" err="1"/>
              <a:t>influnenza</a:t>
            </a:r>
            <a:r>
              <a:rPr lang="en-US" dirty="0"/>
              <a:t>-like illness and medication use among</a:t>
            </a:r>
          </a:p>
          <a:p>
            <a:r>
              <a:rPr lang="en-US" dirty="0"/>
              <a:t>Pakistani pilgrims to the Hajj in Saudi Arabia. Vaccine. 2000;18</a:t>
            </a:r>
            <a:r>
              <a:rPr lang="x-none" dirty="0"/>
              <a:t>.</a:t>
            </a:r>
            <a:endParaRPr lang="en-US" dirty="0"/>
          </a:p>
          <a:p>
            <a:pPr>
              <a:buNone/>
            </a:pPr>
            <a:r>
              <a:rPr lang="x-none" dirty="0"/>
              <a:t> </a:t>
            </a:r>
            <a:endParaRPr lang="en-US" dirty="0"/>
          </a:p>
          <a:p>
            <a:pPr lvl="0"/>
            <a:r>
              <a:rPr lang="en-US" b="1" dirty="0"/>
              <a:t>Wilder-Smith A, </a:t>
            </a:r>
            <a:r>
              <a:rPr lang="en-US" b="1" dirty="0" err="1"/>
              <a:t>Memish</a:t>
            </a:r>
            <a:r>
              <a:rPr lang="en-US" b="1" dirty="0"/>
              <a:t> Z.</a:t>
            </a:r>
            <a:r>
              <a:rPr lang="en-US" dirty="0"/>
              <a:t> Meningococcal disease and travel Int. J. Antimicrobial</a:t>
            </a:r>
          </a:p>
          <a:p>
            <a:r>
              <a:rPr lang="en-US" dirty="0"/>
              <a:t>Agents. 2003;21:102-6</a:t>
            </a:r>
            <a:r>
              <a:rPr lang="x-none" dirty="0"/>
              <a:t>.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pPr lvl="0"/>
            <a:r>
              <a:rPr lang="en-US" b="1" dirty="0"/>
              <a:t>Cardozo D, </a:t>
            </a:r>
            <a:r>
              <a:rPr lang="en-US" b="1" dirty="0" err="1"/>
              <a:t>Nascimento-Carvalho</a:t>
            </a:r>
            <a:r>
              <a:rPr lang="en-US" b="1" dirty="0"/>
              <a:t> C, Souza F, Silva N.</a:t>
            </a:r>
            <a:r>
              <a:rPr lang="en-US" dirty="0"/>
              <a:t> Nasopharyngeal</a:t>
            </a:r>
          </a:p>
          <a:p>
            <a:r>
              <a:rPr lang="en-US" dirty="0"/>
              <a:t>colonization and penicillin resistance among Pneumococcal strains: a worldwide 2004</a:t>
            </a:r>
          </a:p>
          <a:p>
            <a:r>
              <a:rPr lang="en-US" dirty="0"/>
              <a:t>update. The Brazilian Journal of Infectious Diseases. 2006;10(4):293-303</a:t>
            </a:r>
            <a:r>
              <a:rPr lang="x-none" dirty="0"/>
              <a:t>.</a:t>
            </a:r>
            <a:endParaRPr lang="en-US" dirty="0"/>
          </a:p>
          <a:p>
            <a:pPr>
              <a:buNone/>
            </a:pPr>
            <a:r>
              <a:rPr lang="x-none" dirty="0"/>
              <a:t> </a:t>
            </a:r>
            <a:endParaRPr lang="en-US" dirty="0"/>
          </a:p>
          <a:p>
            <a:pPr lvl="0"/>
            <a:r>
              <a:rPr lang="en-US" b="1" dirty="0" err="1"/>
              <a:t>Kadioglu</a:t>
            </a:r>
            <a:r>
              <a:rPr lang="en-US" b="1" dirty="0"/>
              <a:t> A, Weiser J, Paton J, Andrew P</a:t>
            </a:r>
            <a:r>
              <a:rPr lang="en-US" dirty="0"/>
              <a:t>. The role of </a:t>
            </a:r>
            <a:r>
              <a:rPr lang="en-US" i="1" dirty="0"/>
              <a:t>Streptococcus</a:t>
            </a:r>
            <a:endParaRPr lang="en-US" dirty="0"/>
          </a:p>
          <a:p>
            <a:r>
              <a:rPr lang="en-US" i="1" dirty="0" err="1"/>
              <a:t>Pneumoniae</a:t>
            </a:r>
            <a:r>
              <a:rPr lang="en-US" dirty="0"/>
              <a:t> virulence factors in host respiratory colonization and disease. Nature Reviews. 2008;6:288-99</a:t>
            </a:r>
            <a:r>
              <a:rPr lang="x-none" dirty="0"/>
              <a:t>.</a:t>
            </a:r>
            <a:endParaRPr lang="en-US" dirty="0"/>
          </a:p>
          <a:p>
            <a:pPr>
              <a:buNone/>
            </a:pPr>
            <a:r>
              <a:rPr lang="x-none" dirty="0"/>
              <a:t> </a:t>
            </a:r>
            <a:endParaRPr lang="en-US" dirty="0"/>
          </a:p>
          <a:p>
            <a:pPr lvl="0"/>
            <a:r>
              <a:rPr lang="en-US" b="1" dirty="0"/>
              <a:t>Peacock S, de Silva I, Lowy F.</a:t>
            </a:r>
            <a:r>
              <a:rPr lang="en-US" dirty="0"/>
              <a:t> What determines nasal carriage of</a:t>
            </a:r>
          </a:p>
          <a:p>
            <a:r>
              <a:rPr lang="en-US" dirty="0"/>
              <a:t>Staphylococcus </a:t>
            </a:r>
            <a:r>
              <a:rPr lang="en-US" dirty="0" err="1"/>
              <a:t>aureus</a:t>
            </a:r>
            <a:r>
              <a:rPr lang="en-US" dirty="0"/>
              <a:t>? Trends </a:t>
            </a:r>
            <a:r>
              <a:rPr lang="en-US" dirty="0" err="1"/>
              <a:t>Microbiol</a:t>
            </a:r>
            <a:r>
              <a:rPr lang="en-US" dirty="0"/>
              <a:t>. 2001;9(12):605-10</a:t>
            </a:r>
            <a:r>
              <a:rPr lang="x-none" dirty="0"/>
              <a:t>.</a:t>
            </a:r>
            <a:endParaRPr lang="en-US" dirty="0"/>
          </a:p>
          <a:p>
            <a:pPr>
              <a:buNone/>
            </a:pPr>
            <a:r>
              <a:rPr lang="x-none" dirty="0"/>
              <a:t> </a:t>
            </a:r>
            <a:endParaRPr lang="en-US" dirty="0"/>
          </a:p>
          <a:p>
            <a:pPr lvl="0"/>
            <a:r>
              <a:rPr lang="en-US" b="1" dirty="0"/>
              <a:t>Musher DM.</a:t>
            </a:r>
            <a:r>
              <a:rPr lang="en-US" dirty="0"/>
              <a:t> </a:t>
            </a:r>
            <a:r>
              <a:rPr lang="en-US" i="1" dirty="0"/>
              <a:t>Streptococcus </a:t>
            </a:r>
            <a:r>
              <a:rPr lang="en-US" i="1" dirty="0" err="1"/>
              <a:t>pneumoniae</a:t>
            </a:r>
            <a:r>
              <a:rPr lang="en-US" dirty="0"/>
              <a:t>. In: </a:t>
            </a:r>
            <a:r>
              <a:rPr lang="en-US" dirty="0" err="1"/>
              <a:t>Mandell</a:t>
            </a:r>
            <a:r>
              <a:rPr lang="en-US" dirty="0"/>
              <a:t> GL, Bennett JE, Dolin R</a:t>
            </a:r>
          </a:p>
          <a:p>
            <a:r>
              <a:rPr lang="en-US" dirty="0"/>
              <a:t>(</a:t>
            </a:r>
            <a:r>
              <a:rPr lang="en-US" dirty="0" err="1"/>
              <a:t>eds</a:t>
            </a:r>
            <a:r>
              <a:rPr lang="en-US" dirty="0"/>
              <a:t>). Principles and Practice of Infectious Diseases. 6 ed. New York, NY: Elsevier</a:t>
            </a:r>
          </a:p>
          <a:p>
            <a:r>
              <a:rPr lang="en-US" dirty="0"/>
              <a:t>Churchill Livingstone, 2005:2392-407</a:t>
            </a:r>
            <a:r>
              <a:rPr lang="x-none" dirty="0"/>
              <a:t>.</a:t>
            </a:r>
            <a:endParaRPr lang="en-US" dirty="0"/>
          </a:p>
          <a:p>
            <a:pPr>
              <a:buNone/>
            </a:pPr>
            <a:r>
              <a:rPr lang="x-none" dirty="0"/>
              <a:t> </a:t>
            </a:r>
            <a:endParaRPr lang="en-US" dirty="0"/>
          </a:p>
          <a:p>
            <a:pPr lvl="0"/>
            <a:r>
              <a:rPr lang="en-US" b="1" dirty="0" err="1"/>
              <a:t>Tenover</a:t>
            </a:r>
            <a:r>
              <a:rPr lang="en-US" b="1" dirty="0"/>
              <a:t> F, </a:t>
            </a:r>
            <a:r>
              <a:rPr lang="en-US" b="1" dirty="0" err="1"/>
              <a:t>Gaynes</a:t>
            </a:r>
            <a:r>
              <a:rPr lang="en-US" b="1" dirty="0"/>
              <a:t> R.</a:t>
            </a:r>
            <a:r>
              <a:rPr lang="en-US" dirty="0"/>
              <a:t> The epidemiology of  Staphylococcus infection. In:</a:t>
            </a:r>
          </a:p>
          <a:p>
            <a:r>
              <a:rPr lang="en-US" dirty="0" err="1"/>
              <a:t>Fischetti</a:t>
            </a:r>
            <a:r>
              <a:rPr lang="en-US" dirty="0"/>
              <a:t> V, </a:t>
            </a:r>
            <a:r>
              <a:rPr lang="en-US" dirty="0" err="1"/>
              <a:t>Novick</a:t>
            </a:r>
            <a:r>
              <a:rPr lang="en-US" dirty="0"/>
              <a:t> R, </a:t>
            </a:r>
            <a:r>
              <a:rPr lang="en-US" dirty="0" err="1"/>
              <a:t>Ferretti</a:t>
            </a:r>
            <a:r>
              <a:rPr lang="en-US" dirty="0"/>
              <a:t> J, </a:t>
            </a:r>
            <a:r>
              <a:rPr lang="en-US" dirty="0" err="1"/>
              <a:t>Portnoy</a:t>
            </a:r>
            <a:r>
              <a:rPr lang="en-US" dirty="0"/>
              <a:t> D, Rood J (</a:t>
            </a:r>
            <a:r>
              <a:rPr lang="en-US" dirty="0" err="1"/>
              <a:t>eds</a:t>
            </a:r>
            <a:r>
              <a:rPr lang="en-US" dirty="0"/>
              <a:t>). Gram-positive pathogens</a:t>
            </a:r>
          </a:p>
          <a:p>
            <a:r>
              <a:rPr lang="en-US" dirty="0"/>
              <a:t>Washington American Society for Microbiology, 2000:414 – 21</a:t>
            </a:r>
            <a:r>
              <a:rPr lang="x-none" dirty="0"/>
              <a:t>.</a:t>
            </a:r>
            <a:endParaRPr lang="en-US" dirty="0"/>
          </a:p>
          <a:p>
            <a:pPr>
              <a:buNone/>
            </a:pPr>
            <a:r>
              <a:rPr lang="x-none" dirty="0"/>
              <a:t> </a:t>
            </a:r>
            <a:endParaRPr lang="en-US" dirty="0"/>
          </a:p>
          <a:p>
            <a:pPr lvl="0"/>
            <a:r>
              <a:rPr lang="en-US" b="1" dirty="0" err="1"/>
              <a:t>Ruoff</a:t>
            </a:r>
            <a:r>
              <a:rPr lang="en-US" b="1" dirty="0"/>
              <a:t> KL, </a:t>
            </a:r>
            <a:r>
              <a:rPr lang="en-US" b="1" dirty="0" err="1"/>
              <a:t>Whiley</a:t>
            </a:r>
            <a:r>
              <a:rPr lang="en-US" b="1" dirty="0"/>
              <a:t> RA, </a:t>
            </a:r>
            <a:r>
              <a:rPr lang="en-US" b="1" dirty="0" err="1"/>
              <a:t>Beighton</a:t>
            </a:r>
            <a:r>
              <a:rPr lang="en-US" b="1" dirty="0"/>
              <a:t> D.</a:t>
            </a:r>
            <a:r>
              <a:rPr lang="en-US" dirty="0"/>
              <a:t> </a:t>
            </a:r>
            <a:r>
              <a:rPr lang="en-US" i="1" dirty="0"/>
              <a:t>Streptococcus</a:t>
            </a:r>
            <a:r>
              <a:rPr lang="en-US" dirty="0"/>
              <a:t>. In: Murray PR, Baron EJ,</a:t>
            </a:r>
          </a:p>
          <a:p>
            <a:r>
              <a:rPr lang="en-US" dirty="0"/>
              <a:t>Jorgensen JH, </a:t>
            </a:r>
            <a:r>
              <a:rPr lang="en-US" dirty="0" err="1"/>
              <a:t>Pfaller</a:t>
            </a:r>
            <a:r>
              <a:rPr lang="en-US" dirty="0"/>
              <a:t> MA, </a:t>
            </a:r>
            <a:r>
              <a:rPr lang="en-US" dirty="0" err="1"/>
              <a:t>Yolken</a:t>
            </a:r>
            <a:r>
              <a:rPr lang="en-US" dirty="0"/>
              <a:t> RH (</a:t>
            </a:r>
            <a:r>
              <a:rPr lang="en-US" dirty="0" err="1"/>
              <a:t>eds</a:t>
            </a:r>
            <a:r>
              <a:rPr lang="en-US" dirty="0"/>
              <a:t>). Manual of Clinical Microbiology. 8 ed.</a:t>
            </a:r>
          </a:p>
          <a:p>
            <a:r>
              <a:rPr lang="en-US" dirty="0"/>
              <a:t>Volume 1. Washington, D.C: ASM Press, 2003</a:t>
            </a:r>
            <a:r>
              <a:rPr lang="x-none" dirty="0"/>
              <a:t>.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pPr lvl="0"/>
            <a:r>
              <a:rPr lang="en-US" b="1" dirty="0" err="1"/>
              <a:t>Melles</a:t>
            </a:r>
            <a:r>
              <a:rPr lang="en-US" b="1" dirty="0"/>
              <a:t> D, </a:t>
            </a:r>
            <a:r>
              <a:rPr lang="en-US" b="1" dirty="0" err="1"/>
              <a:t>Bogaet</a:t>
            </a:r>
            <a:r>
              <a:rPr lang="en-US" b="1" dirty="0"/>
              <a:t> D, </a:t>
            </a:r>
            <a:r>
              <a:rPr lang="en-US" b="1" dirty="0" err="1"/>
              <a:t>Gorkink</a:t>
            </a:r>
            <a:r>
              <a:rPr lang="en-US" b="1" dirty="0"/>
              <a:t> R, et al.</a:t>
            </a:r>
            <a:r>
              <a:rPr lang="en-US" dirty="0"/>
              <a:t> Nasopharyngeal co-colonization with</a:t>
            </a:r>
          </a:p>
          <a:p>
            <a:r>
              <a:rPr lang="en-US" i="1" dirty="0"/>
              <a:t>Staphylococcus </a:t>
            </a:r>
            <a:r>
              <a:rPr lang="en-US" i="1" dirty="0" err="1"/>
              <a:t>aureus</a:t>
            </a:r>
            <a:r>
              <a:rPr lang="en-US" dirty="0"/>
              <a:t> and </a:t>
            </a:r>
            <a:r>
              <a:rPr lang="en-US" i="1" dirty="0"/>
              <a:t>Streptococcus </a:t>
            </a:r>
            <a:r>
              <a:rPr lang="en-US" i="1" dirty="0" err="1"/>
              <a:t>pneumoniae</a:t>
            </a:r>
            <a:r>
              <a:rPr lang="en-US" dirty="0"/>
              <a:t> in children is bacterial</a:t>
            </a:r>
          </a:p>
          <a:p>
            <a:r>
              <a:rPr lang="en-US" dirty="0"/>
              <a:t>genotype independent. Microbiology. 2007;153:686-92</a:t>
            </a:r>
            <a:r>
              <a:rPr lang="x-none" dirty="0"/>
              <a:t>.</a:t>
            </a:r>
            <a:endParaRPr lang="en-US" dirty="0" smtClean="0"/>
          </a:p>
          <a:p>
            <a:r>
              <a:rPr lang="en-US" b="1" dirty="0" smtClean="0"/>
              <a:t>Y</a:t>
            </a:r>
            <a:r>
              <a:rPr lang="en-US" b="1" dirty="0"/>
              <a:t>.</a:t>
            </a:r>
            <a:r>
              <a:rPr lang="en-US" dirty="0"/>
              <a:t> </a:t>
            </a:r>
            <a:r>
              <a:rPr lang="en-US" dirty="0" err="1"/>
              <a:t>Perianal</a:t>
            </a:r>
            <a:r>
              <a:rPr lang="en-US" dirty="0"/>
              <a:t> streptococcal dermatitis in children. </a:t>
            </a:r>
            <a:r>
              <a:rPr lang="en-US" i="1" dirty="0" err="1"/>
              <a:t>Eur</a:t>
            </a:r>
            <a:r>
              <a:rPr lang="en-US" i="1" dirty="0"/>
              <a:t> </a:t>
            </a:r>
            <a:r>
              <a:rPr lang="en-US" i="1" dirty="0" smtClean="0"/>
              <a:t>J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Hemi Head 426"/>
                <a:cs typeface="Hemi Head 426"/>
              </a:rPr>
              <a:t>Acknowledgment</a:t>
            </a:r>
            <a:br>
              <a:rPr lang="en-US" dirty="0" smtClean="0">
                <a:latin typeface="Hemi Head 426"/>
                <a:cs typeface="Hemi Head 426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-Center of Research Excellence in Hajj and </a:t>
            </a:r>
            <a:r>
              <a:rPr lang="en-US" b="1" dirty="0" err="1" smtClean="0"/>
              <a:t>Omrah</a:t>
            </a:r>
            <a:r>
              <a:rPr lang="en-US" b="1" dirty="0" smtClean="0"/>
              <a:t>. </a:t>
            </a:r>
          </a:p>
          <a:p>
            <a:pPr>
              <a:buNone/>
            </a:pPr>
            <a:r>
              <a:rPr lang="en-US" dirty="0" smtClean="0"/>
              <a:t>-The Custodian of the Two Holy Mosques Institute of Hajj researches.</a:t>
            </a:r>
          </a:p>
          <a:p>
            <a:pPr>
              <a:buNone/>
            </a:pPr>
            <a:r>
              <a:rPr lang="en-US" dirty="0" smtClean="0"/>
              <a:t>-My supervisors:</a:t>
            </a:r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Johargy</a:t>
            </a:r>
            <a:r>
              <a:rPr lang="en-US" dirty="0" smtClean="0"/>
              <a:t> </a:t>
            </a:r>
            <a:r>
              <a:rPr lang="en-US" dirty="0" err="1" smtClean="0"/>
              <a:t>Ayman</a:t>
            </a:r>
            <a:r>
              <a:rPr lang="en-US" dirty="0" smtClean="0"/>
              <a:t>, </a:t>
            </a:r>
            <a:r>
              <a:rPr lang="en-US" dirty="0" err="1" smtClean="0"/>
              <a:t>Asghar</a:t>
            </a:r>
            <a:r>
              <a:rPr lang="en-US" dirty="0" smtClean="0"/>
              <a:t> </a:t>
            </a:r>
            <a:r>
              <a:rPr lang="en-US" dirty="0" err="1" smtClean="0"/>
              <a:t>Atif</a:t>
            </a:r>
            <a:r>
              <a:rPr lang="en-US" dirty="0" smtClean="0"/>
              <a:t>, </a:t>
            </a:r>
            <a:r>
              <a:rPr lang="en-US" dirty="0" err="1" smtClean="0"/>
              <a:t>Momenah</a:t>
            </a:r>
            <a:r>
              <a:rPr lang="en-US" dirty="0" smtClean="0"/>
              <a:t> </a:t>
            </a:r>
            <a:r>
              <a:rPr lang="en-US" dirty="0" err="1" smtClean="0"/>
              <a:t>Aiman</a:t>
            </a:r>
            <a:r>
              <a:rPr lang="en-US" dirty="0" smtClean="0"/>
              <a:t>, </a:t>
            </a:r>
            <a:r>
              <a:rPr lang="en-US" dirty="0" err="1" smtClean="0"/>
              <a:t>Alherabi</a:t>
            </a:r>
            <a:r>
              <a:rPr lang="en-US" dirty="0" smtClean="0"/>
              <a:t> </a:t>
            </a:r>
            <a:r>
              <a:rPr lang="en-US" dirty="0" err="1" smtClean="0"/>
              <a:t>Ameen</a:t>
            </a:r>
            <a:r>
              <a:rPr lang="en-US" dirty="0" smtClean="0"/>
              <a:t>, </a:t>
            </a:r>
            <a:r>
              <a:rPr lang="en-US" dirty="0" err="1" smtClean="0"/>
              <a:t>Mashat</a:t>
            </a:r>
            <a:r>
              <a:rPr lang="en-US" dirty="0" smtClean="0"/>
              <a:t> </a:t>
            </a:r>
            <a:r>
              <a:rPr lang="en-US" dirty="0" err="1" smtClean="0"/>
              <a:t>Bassam</a:t>
            </a:r>
            <a:r>
              <a:rPr lang="en-US" dirty="0" smtClean="0"/>
              <a:t>, Al-</a:t>
            </a:r>
            <a:r>
              <a:rPr lang="en-US" dirty="0" err="1" smtClean="0"/>
              <a:t>Saeed</a:t>
            </a:r>
            <a:r>
              <a:rPr lang="en-US" dirty="0" smtClean="0"/>
              <a:t> </a:t>
            </a:r>
            <a:r>
              <a:rPr lang="en-US" dirty="0" err="1" smtClean="0"/>
              <a:t>Ashraf</a:t>
            </a:r>
            <a:r>
              <a:rPr lang="en-US" dirty="0" smtClean="0"/>
              <a:t>, Al-</a:t>
            </a:r>
            <a:r>
              <a:rPr lang="en-US" dirty="0" err="1" smtClean="0"/>
              <a:t>Saeed</a:t>
            </a:r>
            <a:r>
              <a:rPr lang="en-US" dirty="0" smtClean="0"/>
              <a:t> </a:t>
            </a:r>
            <a:r>
              <a:rPr lang="en-US" dirty="0" err="1" smtClean="0"/>
              <a:t>Hamdy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-My Colleagues from Faculty of medicine and Medical Since. </a:t>
            </a:r>
          </a:p>
          <a:p>
            <a:pPr>
              <a:buNone/>
            </a:pPr>
            <a:r>
              <a:rPr lang="en-US" dirty="0" smtClean="0"/>
              <a:t>-And technicians. 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3204</TotalTime>
  <Words>839</Words>
  <Application>Microsoft Macintosh PowerPoint</Application>
  <PresentationFormat>On-screen Show (4:3)</PresentationFormat>
  <Paragraphs>159</Paragraphs>
  <Slides>49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Office Theme</vt:lpstr>
      <vt:lpstr>???</vt:lpstr>
      <vt:lpstr>???</vt:lpstr>
      <vt:lpstr>Slide 1</vt:lpstr>
      <vt:lpstr>Slide 2</vt:lpstr>
      <vt:lpstr>Slide 3</vt:lpstr>
      <vt:lpstr>Background (I)</vt:lpstr>
      <vt:lpstr>Background </vt:lpstr>
      <vt:lpstr>Background (II)</vt:lpstr>
      <vt:lpstr>Slide 7</vt:lpstr>
      <vt:lpstr>Background (III)</vt:lpstr>
      <vt:lpstr>2,959,147 Umrah Visitors for 2009</vt:lpstr>
      <vt:lpstr>Background (IV)</vt:lpstr>
      <vt:lpstr>Background (V)</vt:lpstr>
      <vt:lpstr>Slide 12</vt:lpstr>
      <vt:lpstr>Slide 13</vt:lpstr>
      <vt:lpstr>Slide 14</vt:lpstr>
      <vt:lpstr>Slide 15</vt:lpstr>
      <vt:lpstr>Slide 16</vt:lpstr>
      <vt:lpstr>1. Subject of the study (1)</vt:lpstr>
      <vt:lpstr>1. Subject of the study (II)</vt:lpstr>
      <vt:lpstr>2. Collection of specimens </vt:lpstr>
      <vt:lpstr>Slide 20</vt:lpstr>
      <vt:lpstr>Slide 21</vt:lpstr>
      <vt:lpstr>Slide 22</vt:lpstr>
      <vt:lpstr>Slide 23</vt:lpstr>
      <vt:lpstr>3. Transportation of the specimens </vt:lpstr>
      <vt:lpstr>4. Cultivation of specimens </vt:lpstr>
      <vt:lpstr>Slide 26</vt:lpstr>
      <vt:lpstr>Slide 27</vt:lpstr>
      <vt:lpstr>5. Isolation and Identification of bacteria </vt:lpstr>
      <vt:lpstr>VITEK® II </vt:lpstr>
      <vt:lpstr>Slide 30</vt:lpstr>
      <vt:lpstr>6. Antimicrobial Susceptibility Testing </vt:lpstr>
      <vt:lpstr>7. Data Analysis </vt:lpstr>
      <vt:lpstr>Slide 33</vt:lpstr>
      <vt:lpstr>Overall Prevalence </vt:lpstr>
      <vt:lpstr>Slide 35</vt:lpstr>
      <vt:lpstr>Slide 36</vt:lpstr>
      <vt:lpstr>Slide 37</vt:lpstr>
      <vt:lpstr>Slide 38</vt:lpstr>
      <vt:lpstr>Conclusion (I)</vt:lpstr>
      <vt:lpstr>Conclusion (II)</vt:lpstr>
      <vt:lpstr>Conclusion (III)</vt:lpstr>
      <vt:lpstr>Conclusion (IV)</vt:lpstr>
      <vt:lpstr>Slide 43</vt:lpstr>
      <vt:lpstr>Future Works</vt:lpstr>
      <vt:lpstr>Slide 45</vt:lpstr>
      <vt:lpstr>References</vt:lpstr>
      <vt:lpstr>Slide 47</vt:lpstr>
      <vt:lpstr>Acknowledgment </vt:lpstr>
      <vt:lpstr>Slide 49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macbook pro</dc:creator>
  <cp:lastModifiedBy>macbook pro</cp:lastModifiedBy>
  <cp:revision>167</cp:revision>
  <dcterms:created xsi:type="dcterms:W3CDTF">2010-07-15T22:37:35Z</dcterms:created>
  <dcterms:modified xsi:type="dcterms:W3CDTF">2010-07-16T00:15:44Z</dcterms:modified>
</cp:coreProperties>
</file>