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9" r:id="rId3"/>
    <p:sldId id="261" r:id="rId4"/>
    <p:sldId id="281" r:id="rId5"/>
    <p:sldId id="282" r:id="rId6"/>
    <p:sldId id="283" r:id="rId7"/>
    <p:sldId id="258" r:id="rId8"/>
    <p:sldId id="266" r:id="rId9"/>
    <p:sldId id="284" r:id="rId10"/>
    <p:sldId id="267" r:id="rId11"/>
    <p:sldId id="268" r:id="rId12"/>
    <p:sldId id="269" r:id="rId13"/>
    <p:sldId id="270" r:id="rId14"/>
    <p:sldId id="271" r:id="rId15"/>
    <p:sldId id="260" r:id="rId16"/>
    <p:sldId id="285" r:id="rId17"/>
    <p:sldId id="262" r:id="rId18"/>
    <p:sldId id="263" r:id="rId19"/>
    <p:sldId id="264" r:id="rId20"/>
    <p:sldId id="265" r:id="rId21"/>
    <p:sldId id="272" r:id="rId22"/>
    <p:sldId id="273" r:id="rId23"/>
    <p:sldId id="274" r:id="rId24"/>
    <p:sldId id="275" r:id="rId25"/>
    <p:sldId id="276" r:id="rId26"/>
    <p:sldId id="278" r:id="rId27"/>
    <p:sldId id="279" r:id="rId28"/>
    <p:sldId id="287" r:id="rId29"/>
    <p:sldId id="280" r:id="rId30"/>
    <p:sldId id="286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20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FCB5D-AB58-E84C-BFC6-33FB7C0462CC}" type="datetime1">
              <a:rPr lang="en-US" smtClean="0"/>
              <a:t>10/26/10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2C0AE-4D6B-9343-BD3F-235C2EC87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925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0017A-9351-3348-8F45-359851995AC7}" type="datetime1">
              <a:rPr lang="en-US" smtClean="0"/>
              <a:t>10/26/10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1018D-8F7D-5D48-8020-3CF5E1910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018D-8F7D-5D48-8020-3CF5E19104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7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5545-CF19-EC4C-95D9-9251EC306DD0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7D6C-9A05-B145-94F8-E58BDF7C9BF2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00555-C2B7-334D-B284-EE3638CBF43B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52EF-0440-EE42-BB0D-CA48B1031383}" type="datetime1">
              <a:rPr lang="en-US" smtClean="0"/>
              <a:t>10/26/10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6F8E-73DD-5046-BA56-BA0216821581}" type="datetime1">
              <a:rPr lang="en-US" smtClean="0"/>
              <a:t>10/26/10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4DAAC-B78F-E942-936F-6FC2928E332A}" type="datetime1">
              <a:rPr lang="en-US" smtClean="0"/>
              <a:t>10/26/10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1DD7C-0280-264B-8B5F-DF9097B3E125}" type="datetime1">
              <a:rPr lang="en-US" smtClean="0"/>
              <a:t>10/26/10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889E-9B65-254A-A51C-38939AEA7676}" type="datetime1">
              <a:rPr lang="en-US" smtClean="0"/>
              <a:t>10/26/10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9129F-2705-8347-8943-42EE77A5379D}" type="datetime1">
              <a:rPr lang="en-US" smtClean="0"/>
              <a:t>10/26/10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69868-28F9-124A-864F-AD3587176837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E7500-493B-CC42-8681-D8CB5D1BFF05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234E1-1594-014A-81BF-ED17056A8E2D}" type="datetime1">
              <a:rPr lang="en-US" smtClean="0"/>
              <a:t>10/26/10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A. Aalam 2010, Dr.Aalam@hotmail.com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D1AE7-8DF5-EB46-957A-0F88BB8B0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5805264"/>
            <a:ext cx="6400800" cy="694928"/>
          </a:xfrm>
        </p:spPr>
        <p:txBody>
          <a:bodyPr/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ECE1"/>
                </a:soli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</a:rPr>
              <a:t>Done By: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ECE1"/>
                </a:soli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</a:rPr>
              <a:t>Dr.Ahmad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ECE1"/>
                </a:soli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</a:rPr>
              <a:t> A. </a:t>
            </a:r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EECE1"/>
                </a:soli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</a:rPr>
              <a:t>Aalam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EEECE1"/>
              </a:solidFill>
              <a:effectLst>
                <a:outerShdw blurRad="50800" algn="tl" rotWithShape="0">
                  <a:srgbClr val="000000"/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A. </a:t>
            </a:r>
            <a:r>
              <a:rPr lang="en-US" dirty="0" err="1" smtClean="0"/>
              <a:t>Aalam</a:t>
            </a:r>
            <a:r>
              <a:rPr lang="en-US" dirty="0" smtClean="0"/>
              <a:t> 2010, </a:t>
            </a:r>
            <a:r>
              <a:rPr lang="en-US" dirty="0" err="1" smtClean="0"/>
              <a:t>Dr.Aalam@hotmail.com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Lightfoot Narrow"/>
                <a:cs typeface="Lightfoot Narrow"/>
              </a:rPr>
              <a:t>Operate ??!!</a:t>
            </a:r>
            <a:endParaRPr lang="en-US" sz="4800" b="1" dirty="0">
              <a:solidFill>
                <a:schemeClr val="bg1"/>
              </a:solidFill>
              <a:latin typeface="Lightfoot Narrow"/>
              <a:cs typeface="Lightfoot Narro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Yes if 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   1-</a:t>
            </a:r>
            <a:r>
              <a:rPr lang="en-US" i="1" dirty="0">
                <a:solidFill>
                  <a:srgbClr val="FFFFFF"/>
                </a:solidFill>
              </a:rPr>
              <a:t>H</a:t>
            </a:r>
            <a:r>
              <a:rPr lang="en-US" i="1" dirty="0" smtClean="0">
                <a:solidFill>
                  <a:srgbClr val="FFFFFF"/>
                </a:solidFill>
              </a:rPr>
              <a:t>emodynamically unstable,</a:t>
            </a: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   2-Diffuse </a:t>
            </a:r>
            <a:r>
              <a:rPr lang="en-US" i="1" dirty="0">
                <a:solidFill>
                  <a:srgbClr val="FFFFFF"/>
                </a:solidFill>
              </a:rPr>
              <a:t>abdominal </a:t>
            </a:r>
            <a:r>
              <a:rPr lang="en-US" i="1" dirty="0" smtClean="0">
                <a:solidFill>
                  <a:srgbClr val="FFFFFF"/>
                </a:solidFill>
              </a:rPr>
              <a:t>tenderness, or</a:t>
            </a: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   3-Signs </a:t>
            </a:r>
            <a:r>
              <a:rPr lang="en-US" i="1" dirty="0">
                <a:solidFill>
                  <a:srgbClr val="FFFFFF"/>
                </a:solidFill>
              </a:rPr>
              <a:t>of peritonitis </a:t>
            </a:r>
            <a:r>
              <a:rPr lang="en-US" i="1" dirty="0" smtClean="0">
                <a:solidFill>
                  <a:srgbClr val="FFFFFF"/>
                </a:solidFill>
              </a:rPr>
              <a:t>develop.</a:t>
            </a: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i="1" dirty="0">
                <a:solidFill>
                  <a:srgbClr val="FF0000"/>
                </a:solidFill>
              </a:rPr>
              <a:t>If there is an unexplained drop in blood pressure or </a:t>
            </a:r>
            <a:r>
              <a:rPr lang="en-US" i="1" dirty="0" err="1">
                <a:solidFill>
                  <a:srgbClr val="FF0000"/>
                </a:solidFill>
              </a:rPr>
              <a:t>hematocrit</a:t>
            </a:r>
            <a:r>
              <a:rPr lang="en-US" i="1" dirty="0">
                <a:solidFill>
                  <a:srgbClr val="FF0000"/>
                </a:solidFill>
              </a:rPr>
              <a:t>, further investigation is </a:t>
            </a:r>
            <a:r>
              <a:rPr lang="en-US" i="1" dirty="0" smtClean="0">
                <a:solidFill>
                  <a:srgbClr val="FF0000"/>
                </a:solidFill>
              </a:rPr>
              <a:t>warranted.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Lightfoot"/>
                <a:cs typeface="Lightfoot"/>
              </a:rPr>
              <a:t>IF NOT???</a:t>
            </a:r>
            <a:endParaRPr lang="en-US" sz="6000" dirty="0">
              <a:solidFill>
                <a:schemeClr val="bg1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5715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Lightfoot"/>
                <a:cs typeface="Lightfoot"/>
              </a:rPr>
              <a:t> 1 )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Physical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examination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2 )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Use of computed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tomography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3 )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Morbidity of </a:t>
            </a:r>
            <a:r>
              <a:rPr lang="en-US" b="1" dirty="0" err="1" smtClean="0">
                <a:solidFill>
                  <a:srgbClr val="FFFFFF"/>
                </a:solidFill>
                <a:latin typeface="Lightfoot"/>
                <a:cs typeface="Lightfoot"/>
              </a:rPr>
              <a:t>nontherapeutic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Lightfoot"/>
                <a:cs typeface="Lightfoot"/>
              </a:rPr>
              <a:t>laparotomy</a:t>
            </a: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4 )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Duration of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observation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Lightfoot"/>
                <a:cs typeface="Lightfoot"/>
              </a:rPr>
              <a:t>5 )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Visceral or </a:t>
            </a:r>
            <a:r>
              <a:rPr lang="en-US" b="1" dirty="0" err="1">
                <a:solidFill>
                  <a:srgbClr val="FFFFFF"/>
                </a:solidFill>
                <a:latin typeface="Lightfoot"/>
                <a:cs typeface="Lightfoot"/>
              </a:rPr>
              <a:t>omental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evisceration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6 )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 Right upper quadrant penetrating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 injury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7 )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Penetrating renal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trauma</a:t>
            </a:r>
          </a:p>
          <a:p>
            <a:pPr>
              <a:buNone/>
            </a:pPr>
            <a:endParaRPr lang="en-US" b="1" dirty="0" smtClean="0">
              <a:solidFill>
                <a:srgbClr val="FFFFFF"/>
              </a:solidFill>
              <a:latin typeface="Lightfoot"/>
              <a:cs typeface="Lightfoot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8 )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Investigation for diaphragm 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injury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FFFF"/>
                </a:solidFill>
                <a:latin typeface="Lightfoot"/>
                <a:cs typeface="Lightfoot"/>
              </a:rPr>
              <a:t>Physical Exam.</a:t>
            </a:r>
            <a:endParaRPr lang="en-US" sz="4800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-Physical </a:t>
            </a:r>
            <a:r>
              <a:rPr lang="en-US" i="1" dirty="0">
                <a:solidFill>
                  <a:srgbClr val="FFFFFF"/>
                </a:solidFill>
              </a:rPr>
              <a:t>examination is reliable in detecting significant injuries after penetrating </a:t>
            </a:r>
            <a:r>
              <a:rPr lang="en-US" i="1" dirty="0" smtClean="0">
                <a:solidFill>
                  <a:srgbClr val="FFFFFF"/>
                </a:solidFill>
              </a:rPr>
              <a:t>trauma. </a:t>
            </a: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-Serial </a:t>
            </a:r>
            <a:r>
              <a:rPr lang="en-US" i="1" dirty="0">
                <a:solidFill>
                  <a:srgbClr val="FFFFFF"/>
                </a:solidFill>
              </a:rPr>
              <a:t>examinations should be </a:t>
            </a:r>
            <a:r>
              <a:rPr lang="en-US" i="1" dirty="0" smtClean="0">
                <a:solidFill>
                  <a:srgbClr val="FFFFFF"/>
                </a:solidFill>
              </a:rPr>
              <a:t>performed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FFFF"/>
                </a:solidFill>
                <a:latin typeface="Lightfoot"/>
                <a:cs typeface="Lightfoot"/>
              </a:rPr>
              <a:t>Physical Exam.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-Patients requiring delayed </a:t>
            </a:r>
            <a:r>
              <a:rPr lang="en-US" i="1" dirty="0" err="1" smtClean="0">
                <a:solidFill>
                  <a:srgbClr val="FFFFFF"/>
                </a:solidFill>
              </a:rPr>
              <a:t>laparotomy</a:t>
            </a:r>
            <a:r>
              <a:rPr lang="en-US" i="1" dirty="0" smtClean="0">
                <a:solidFill>
                  <a:srgbClr val="FFFFFF"/>
                </a:solidFill>
              </a:rPr>
              <a:t> will develop abdominal signs LATER.</a:t>
            </a: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-WHAT ARE THOSE SIGNS YOU ARE AFRAID OF??!!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FFFF"/>
                </a:solidFill>
                <a:latin typeface="Lightfoot"/>
                <a:cs typeface="Lightfoot"/>
              </a:rPr>
              <a:t>CT Scan</a:t>
            </a:r>
            <a:endParaRPr lang="en-US" sz="4800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>
                <a:solidFill>
                  <a:srgbClr val="FFFFFF"/>
                </a:solidFill>
              </a:rPr>
              <a:t>Triple-contrast (oral, intravenous, and rectal contrast)</a:t>
            </a:r>
            <a:r>
              <a:rPr lang="en-US" i="1" dirty="0" smtClean="0">
                <a:solidFill>
                  <a:srgbClr val="FFFFFF"/>
                </a:solidFill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</a:rPr>
              <a:t>abdominopelvic</a:t>
            </a:r>
            <a:r>
              <a:rPr lang="en-US" i="1" dirty="0" smtClean="0">
                <a:solidFill>
                  <a:srgbClr val="FFFFFF"/>
                </a:solidFill>
              </a:rPr>
              <a:t>  CT </a:t>
            </a:r>
            <a:r>
              <a:rPr lang="en-US" i="1" dirty="0">
                <a:solidFill>
                  <a:srgbClr val="FFFFFF"/>
                </a:solidFill>
              </a:rPr>
              <a:t>should be strongly considered as a diagnostic </a:t>
            </a:r>
            <a:r>
              <a:rPr lang="en-US" i="1" dirty="0" smtClean="0">
                <a:solidFill>
                  <a:srgbClr val="FFFFFF"/>
                </a:solidFill>
              </a:rPr>
              <a:t>tool.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Morbidity of </a:t>
            </a:r>
            <a:r>
              <a:rPr lang="en-US" b="1" dirty="0" err="1">
                <a:solidFill>
                  <a:srgbClr val="FFFFFF"/>
                </a:solidFill>
                <a:latin typeface="Lightfoot"/>
                <a:cs typeface="Lightfoot"/>
              </a:rPr>
              <a:t>nontherapeutic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Lightfoot"/>
                <a:cs typeface="Lightfoot"/>
              </a:rPr>
              <a:t>laparotomy</a:t>
            </a:r>
            <a:endParaRPr lang="en-US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FFFF"/>
                </a:solidFill>
              </a:rPr>
              <a:t>Mandatory </a:t>
            </a:r>
            <a:r>
              <a:rPr lang="en-US" dirty="0" err="1">
                <a:solidFill>
                  <a:srgbClr val="FFFFFF"/>
                </a:solidFill>
              </a:rPr>
              <a:t>laparotomy</a:t>
            </a:r>
            <a:r>
              <a:rPr lang="en-US" dirty="0">
                <a:solidFill>
                  <a:srgbClr val="FFFFFF"/>
                </a:solidFill>
              </a:rPr>
              <a:t> for penetrating abdominal trauma detects some unexpected injuries </a:t>
            </a:r>
            <a:r>
              <a:rPr lang="en-US" dirty="0">
                <a:solidFill>
                  <a:srgbClr val="FF0000"/>
                </a:solidFill>
              </a:rPr>
              <a:t>earlier </a:t>
            </a:r>
            <a:r>
              <a:rPr lang="en-US" dirty="0">
                <a:solidFill>
                  <a:srgbClr val="FFFFFF"/>
                </a:solidFill>
              </a:rPr>
              <a:t>and more </a:t>
            </a:r>
            <a:r>
              <a:rPr lang="en-US" dirty="0">
                <a:solidFill>
                  <a:srgbClr val="FF0000"/>
                </a:solidFill>
              </a:rPr>
              <a:t>accurately</a:t>
            </a:r>
            <a:r>
              <a:rPr lang="en-US" dirty="0" smtClean="0">
                <a:solidFill>
                  <a:srgbClr val="FFFFFF"/>
                </a:solidFill>
              </a:rPr>
              <a:t>,</a:t>
            </a:r>
          </a:p>
          <a:p>
            <a:pPr>
              <a:buNone/>
            </a:pPr>
            <a:endParaRPr lang="en-US" dirty="0">
              <a:solidFill>
                <a:srgbClr val="FFFFFF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But</a:t>
            </a:r>
          </a:p>
          <a:p>
            <a:pPr>
              <a:buNone/>
            </a:pPr>
            <a:r>
              <a:rPr lang="en-US" sz="4400" dirty="0">
                <a:solidFill>
                  <a:srgbClr val="FFFFFF"/>
                </a:solidFill>
              </a:rPr>
              <a:t>R</a:t>
            </a:r>
            <a:r>
              <a:rPr lang="en-US" sz="4400" dirty="0" smtClean="0">
                <a:solidFill>
                  <a:srgbClr val="FFFFFF"/>
                </a:solidFill>
              </a:rPr>
              <a:t>esults in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Morbidity of </a:t>
            </a:r>
            <a:r>
              <a:rPr lang="en-US" b="1" dirty="0" err="1" smtClean="0">
                <a:solidFill>
                  <a:srgbClr val="FFFFFF"/>
                </a:solidFill>
                <a:latin typeface="Lightfoot"/>
                <a:cs typeface="Lightfoot"/>
              </a:rPr>
              <a:t>nontherapeutic</a:t>
            </a:r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Lightfoot"/>
                <a:cs typeface="Lightfoot"/>
              </a:rPr>
              <a:t>laparotomy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-A higher </a:t>
            </a:r>
            <a:r>
              <a:rPr lang="en-US" dirty="0" err="1" smtClean="0">
                <a:solidFill>
                  <a:srgbClr val="FF0000"/>
                </a:solidFill>
              </a:rPr>
              <a:t>non</a:t>
            </a:r>
            <a:r>
              <a:rPr lang="en-US" dirty="0" err="1" smtClean="0">
                <a:solidFill>
                  <a:srgbClr val="FFFFFF"/>
                </a:solidFill>
              </a:rPr>
              <a:t>therapeutic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laparotomy</a:t>
            </a:r>
            <a:r>
              <a:rPr lang="en-US" dirty="0" smtClean="0">
                <a:solidFill>
                  <a:srgbClr val="FFFFFF"/>
                </a:solidFill>
              </a:rPr>
              <a:t> rate.</a:t>
            </a:r>
          </a:p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-longer </a:t>
            </a:r>
            <a:r>
              <a:rPr lang="en-US" dirty="0" smtClean="0">
                <a:solidFill>
                  <a:schemeClr val="bg1"/>
                </a:solidFill>
              </a:rPr>
              <a:t>hospital</a:t>
            </a:r>
            <a:r>
              <a:rPr lang="en-US" dirty="0" smtClean="0">
                <a:solidFill>
                  <a:srgbClr val="FF0000"/>
                </a:solidFill>
              </a:rPr>
              <a:t> stays.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-</a:t>
            </a:r>
            <a:r>
              <a:rPr lang="en-US" dirty="0">
                <a:solidFill>
                  <a:srgbClr val="FFFFFF"/>
                </a:solidFill>
              </a:rPr>
              <a:t>I</a:t>
            </a:r>
            <a:r>
              <a:rPr lang="en-US" dirty="0" smtClean="0">
                <a:solidFill>
                  <a:srgbClr val="FFFFFF"/>
                </a:solidFill>
              </a:rPr>
              <a:t>ncreased hospital </a:t>
            </a:r>
            <a:r>
              <a:rPr lang="en-US" dirty="0" smtClean="0">
                <a:solidFill>
                  <a:srgbClr val="FF0000"/>
                </a:solidFill>
              </a:rPr>
              <a:t>costs.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Lightfoot"/>
                <a:cs typeface="Lightfoot"/>
              </a:rPr>
              <a:t>Duration of observation</a:t>
            </a:r>
            <a:endParaRPr lang="en-US" dirty="0">
              <a:solidFill>
                <a:schemeClr val="bg1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>
                <a:solidFill>
                  <a:srgbClr val="FFFFFF"/>
                </a:solidFill>
              </a:rPr>
              <a:t>Twenty-four hours of observation is adequate for the vast majority of </a:t>
            </a:r>
            <a:r>
              <a:rPr lang="en-US" i="1" dirty="0" smtClean="0">
                <a:solidFill>
                  <a:srgbClr val="FFFFFF"/>
                </a:solidFill>
              </a:rPr>
              <a:t>patients</a:t>
            </a: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</a:endParaRP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</a:endParaRPr>
          </a:p>
          <a:p>
            <a:pPr algn="ctr">
              <a:buNone/>
            </a:pPr>
            <a:r>
              <a:rPr lang="en-US" sz="4400" b="1" i="1" dirty="0" smtClean="0">
                <a:solidFill>
                  <a:srgbClr val="FF0000"/>
                </a:solidFill>
              </a:rPr>
              <a:t>24hr..??!!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76600" y="457200"/>
            <a:ext cx="2362200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Lightfoot"/>
                <a:cs typeface="Lightfoot"/>
              </a:rPr>
              <a:t>Visceral or </a:t>
            </a:r>
            <a:r>
              <a:rPr lang="en-US" b="1" dirty="0" err="1">
                <a:solidFill>
                  <a:schemeClr val="bg1"/>
                </a:solidFill>
                <a:latin typeface="Lightfoot"/>
                <a:cs typeface="Lightfoot"/>
              </a:rPr>
              <a:t>omental</a:t>
            </a:r>
            <a:r>
              <a:rPr lang="en-US" b="1" dirty="0">
                <a:solidFill>
                  <a:schemeClr val="bg1"/>
                </a:solidFill>
                <a:latin typeface="Lightfoot"/>
                <a:cs typeface="Lightfoot"/>
              </a:rPr>
              <a:t> evisceration</a:t>
            </a:r>
            <a:endParaRPr lang="en-US" dirty="0">
              <a:solidFill>
                <a:schemeClr val="bg1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FFFF"/>
                </a:solidFill>
              </a:rPr>
              <a:t>W</a:t>
            </a:r>
            <a:r>
              <a:rPr lang="en-US" dirty="0" smtClean="0">
                <a:solidFill>
                  <a:srgbClr val="FFFFFF"/>
                </a:solidFill>
              </a:rPr>
              <a:t>ith </a:t>
            </a:r>
            <a:r>
              <a:rPr lang="en-US" dirty="0">
                <a:solidFill>
                  <a:srgbClr val="FFFFFF"/>
                </a:solidFill>
              </a:rPr>
              <a:t>stable clinical signs and without evidence of peritonitis </a:t>
            </a:r>
            <a:r>
              <a:rPr lang="en-US" dirty="0" smtClean="0">
                <a:solidFill>
                  <a:srgbClr val="FFFFFF"/>
                </a:solidFill>
              </a:rPr>
              <a:t>is a</a:t>
            </a:r>
            <a:r>
              <a:rPr lang="en-US" dirty="0" smtClean="0">
                <a:solidFill>
                  <a:srgbClr val="FF0000"/>
                </a:solidFill>
              </a:rPr>
              <a:t> Relative </a:t>
            </a:r>
            <a:r>
              <a:rPr lang="en-US" dirty="0">
                <a:solidFill>
                  <a:srgbClr val="FF0000"/>
                </a:solidFill>
              </a:rPr>
              <a:t>rather than</a:t>
            </a:r>
            <a:r>
              <a:rPr lang="en-US" dirty="0" smtClean="0">
                <a:solidFill>
                  <a:srgbClr val="FF0000"/>
                </a:solidFill>
              </a:rPr>
              <a:t> Absolute </a:t>
            </a:r>
            <a:r>
              <a:rPr lang="en-US" dirty="0">
                <a:solidFill>
                  <a:srgbClr val="FFFFFF"/>
                </a:solidFill>
              </a:rPr>
              <a:t>indication for exploratory </a:t>
            </a:r>
            <a:r>
              <a:rPr lang="en-US" dirty="0" err="1">
                <a:solidFill>
                  <a:srgbClr val="FFFFFF"/>
                </a:solidFill>
              </a:rPr>
              <a:t>laparotomy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RUQ penetrating </a:t>
            </a:r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injury</a:t>
            </a:r>
            <a:endParaRPr lang="en-US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>
                <a:solidFill>
                  <a:srgbClr val="FFFFFF"/>
                </a:solidFill>
              </a:rPr>
              <a:t>W</a:t>
            </a:r>
            <a:r>
              <a:rPr lang="en-US" i="1" dirty="0" smtClean="0">
                <a:solidFill>
                  <a:srgbClr val="FFFFFF"/>
                </a:solidFill>
              </a:rPr>
              <a:t>ith </a:t>
            </a:r>
            <a:r>
              <a:rPr lang="en-US" i="1" dirty="0">
                <a:solidFill>
                  <a:srgbClr val="FFFFFF"/>
                </a:solidFill>
              </a:rPr>
              <a:t>injury to the right lung, right diaphragm, and liver may </a:t>
            </a:r>
            <a:r>
              <a:rPr lang="en-US" i="1" dirty="0">
                <a:solidFill>
                  <a:srgbClr val="FF0000"/>
                </a:solidFill>
              </a:rPr>
              <a:t>be safely observed </a:t>
            </a:r>
            <a:r>
              <a:rPr lang="en-US" i="1" dirty="0">
                <a:solidFill>
                  <a:srgbClr val="FFFFFF"/>
                </a:solidFill>
              </a:rPr>
              <a:t>in the presence </a:t>
            </a:r>
            <a:r>
              <a:rPr lang="en-US" i="1" dirty="0" smtClean="0">
                <a:solidFill>
                  <a:srgbClr val="FFFFFF"/>
                </a:solidFill>
              </a:rPr>
              <a:t>of</a:t>
            </a:r>
          </a:p>
          <a:p>
            <a:pPr>
              <a:buNone/>
            </a:pPr>
            <a:endParaRPr lang="en-US" i="1" dirty="0" smtClean="0">
              <a:solidFill>
                <a:srgbClr val="FFFFFF"/>
              </a:solidFill>
              <a:latin typeface="Calibri (Body)"/>
              <a:cs typeface="Calibri (Body)"/>
            </a:endParaRP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-Stable </a:t>
            </a:r>
            <a:r>
              <a:rPr lang="en-US" i="1" dirty="0">
                <a:solidFill>
                  <a:srgbClr val="FFFFFF"/>
                </a:solidFill>
              </a:rPr>
              <a:t>vital signs</a:t>
            </a:r>
            <a:r>
              <a:rPr lang="en-US" i="1" dirty="0" smtClean="0">
                <a:solidFill>
                  <a:srgbClr val="FFFFFF"/>
                </a:solidFill>
              </a:rPr>
              <a:t>,</a:t>
            </a: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-Reliable </a:t>
            </a:r>
            <a:r>
              <a:rPr lang="en-US" i="1" dirty="0">
                <a:solidFill>
                  <a:srgbClr val="FFFFFF"/>
                </a:solidFill>
              </a:rPr>
              <a:t>examination </a:t>
            </a:r>
            <a:r>
              <a:rPr lang="en-US" i="1" dirty="0" smtClean="0">
                <a:solidFill>
                  <a:srgbClr val="FFFFFF"/>
                </a:solidFill>
              </a:rPr>
              <a:t>and</a:t>
            </a:r>
          </a:p>
          <a:p>
            <a:pPr>
              <a:buNone/>
            </a:pPr>
            <a:r>
              <a:rPr lang="en-US" i="1" dirty="0" smtClean="0">
                <a:solidFill>
                  <a:srgbClr val="FFFFFF"/>
                </a:solidFill>
              </a:rPr>
              <a:t>-Minimal </a:t>
            </a:r>
            <a:r>
              <a:rPr lang="en-US" i="1" dirty="0">
                <a:solidFill>
                  <a:srgbClr val="FFFFFF"/>
                </a:solidFill>
              </a:rPr>
              <a:t>to no abdominal tenderness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Penetrating renal trauma</a:t>
            </a:r>
            <a:endParaRPr lang="en-US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Lightfoot"/>
                <a:cs typeface="Lightfoot"/>
              </a:rPr>
              <a:t>When to Operate ??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1-Heamatourea with: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 a. </a:t>
            </a:r>
            <a:r>
              <a:rPr lang="en-US" dirty="0" smtClean="0">
                <a:solidFill>
                  <a:srgbClr val="FFFFFF"/>
                </a:solidFill>
              </a:rPr>
              <a:t>Signs of severe blood loss.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 (Body)"/>
                <a:cs typeface="Calibri (Body)"/>
              </a:rPr>
              <a:t>b</a:t>
            </a: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. A</a:t>
            </a:r>
            <a:r>
              <a:rPr lang="en-US" dirty="0" smtClean="0">
                <a:solidFill>
                  <a:srgbClr val="FFFFFF"/>
                </a:solidFill>
              </a:rPr>
              <a:t>ssociated intra-abdominal laceration.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 (Body)"/>
                <a:cs typeface="Calibri (Body)"/>
              </a:rPr>
              <a:t>c</a:t>
            </a: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. M</a:t>
            </a:r>
            <a:r>
              <a:rPr lang="en-US" dirty="0" smtClean="0">
                <a:solidFill>
                  <a:srgbClr val="FFFFFF"/>
                </a:solidFill>
              </a:rPr>
              <a:t>ajor abnormality on an intravenous </a:t>
            </a:r>
            <a:r>
              <a:rPr lang="en-US" dirty="0" err="1" smtClean="0">
                <a:solidFill>
                  <a:srgbClr val="FFFFFF"/>
                </a:solidFill>
              </a:rPr>
              <a:t>urogram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  <a:latin typeface="Calibri (Body)"/>
              <a:cs typeface="Calibri (Body)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Penetrating renal trauma</a:t>
            </a:r>
            <a:endParaRPr lang="en-US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Lightfoot"/>
                <a:cs typeface="Lightfoot"/>
              </a:rPr>
              <a:t>When to Operate ??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2- CT confirming </a:t>
            </a:r>
            <a:r>
              <a:rPr lang="en-US" dirty="0" err="1" smtClean="0">
                <a:solidFill>
                  <a:srgbClr val="FFFFFF"/>
                </a:solidFill>
                <a:latin typeface="Calibri (Body)"/>
                <a:cs typeface="Calibri (Body)"/>
              </a:rPr>
              <a:t>Hilum</a:t>
            </a: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 Involvement </a:t>
            </a: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  <a:latin typeface="Lightfoot"/>
              <a:cs typeface="Lightfoot"/>
            </a:endParaRPr>
          </a:p>
          <a:p>
            <a:pPr algn="ctr">
              <a:buNone/>
            </a:pPr>
            <a:endParaRPr lang="en-US" b="1" dirty="0">
              <a:solidFill>
                <a:srgbClr val="FF0000"/>
              </a:solidFill>
              <a:latin typeface="Lightfoot"/>
              <a:cs typeface="Lightfoo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Lightfoot"/>
                <a:cs typeface="Lightfoot"/>
              </a:rPr>
              <a:t>DON’T   FORGET</a:t>
            </a:r>
            <a:endParaRPr lang="en-US" b="1" dirty="0">
              <a:solidFill>
                <a:srgbClr val="FF0000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Diaphragm injury        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          </a:t>
            </a:r>
            <a:r>
              <a:rPr lang="en-US" b="1" dirty="0" smtClean="0">
                <a:solidFill>
                  <a:schemeClr val="bg1"/>
                </a:solidFill>
                <a:sym typeface="Wingdings"/>
              </a:rPr>
              <a:t>Laparoscopy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  <a:sym typeface="Wingdings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sym typeface="Wingdings"/>
              </a:rPr>
              <a:t>FAST              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             </a:t>
            </a:r>
            <a:r>
              <a:rPr lang="en-US" b="1" dirty="0" smtClean="0">
                <a:solidFill>
                  <a:schemeClr val="bg1"/>
                </a:solidFill>
                <a:sym typeface="Wingdings"/>
              </a:rPr>
              <a:t>good but not Diagnostic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  <a:sym typeface="Wingdings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sym typeface="Wingdings"/>
              </a:rPr>
              <a:t>DPL              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                    </a:t>
            </a:r>
            <a:r>
              <a:rPr lang="en-US" b="1" dirty="0" smtClean="0">
                <a:solidFill>
                  <a:schemeClr val="bg1"/>
                </a:solidFill>
                <a:sym typeface="Wingdings"/>
              </a:rPr>
              <a:t>No Enough Studies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  <a:sym typeface="Wingdings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Local Wound Exploration        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       </a:t>
            </a:r>
            <a:r>
              <a:rPr lang="en-US" b="1" dirty="0" smtClean="0">
                <a:solidFill>
                  <a:schemeClr val="bg1"/>
                </a:solidFill>
                <a:sym typeface="Wingdings"/>
              </a:rPr>
              <a:t>A</a:t>
            </a:r>
            <a:r>
              <a:rPr lang="en-US" b="1" dirty="0" smtClean="0">
                <a:solidFill>
                  <a:schemeClr val="bg1"/>
                </a:solidFill>
              </a:rPr>
              <a:t>nterior Abdominal Fascia </a:t>
            </a:r>
            <a:r>
              <a:rPr lang="en-US" b="1" dirty="0" smtClean="0">
                <a:solidFill>
                  <a:schemeClr val="bg1"/>
                </a:solidFill>
                <a:sym typeface="Wingdings"/>
              </a:rPr>
              <a:t> 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Lightfoot"/>
                <a:cs typeface="Lightfoot"/>
              </a:rPr>
              <a:t>To take Home MSG</a:t>
            </a:r>
            <a:endParaRPr lang="en-US" b="1" dirty="0">
              <a:solidFill>
                <a:srgbClr val="FFFFFF"/>
              </a:solidFill>
              <a:latin typeface="Lightfoot"/>
              <a:cs typeface="Lightfoo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No Signs of </a:t>
            </a:r>
            <a:r>
              <a:rPr lang="en-US" dirty="0" smtClean="0">
                <a:solidFill>
                  <a:srgbClr val="FF0000"/>
                </a:solidFill>
              </a:rPr>
              <a:t>Peritonitis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Or Abdominal </a:t>
            </a:r>
            <a:r>
              <a:rPr lang="en-US" dirty="0" smtClean="0">
                <a:solidFill>
                  <a:srgbClr val="FF0000"/>
                </a:solidFill>
              </a:rPr>
              <a:t>Tenderness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rgbClr val="FF0000"/>
                </a:solidFill>
              </a:rPr>
              <a:t>Vitally </a:t>
            </a:r>
            <a:r>
              <a:rPr lang="en-US" dirty="0" smtClean="0">
                <a:solidFill>
                  <a:schemeClr val="bg1"/>
                </a:solidFill>
              </a:rPr>
              <a:t>Stable.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Observe for 24h with Serial Physical Exams.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And triple contrast CT.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To take Home MSG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Physical Exam: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Tenderness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Hematuria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Destination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Red Abdomen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Fever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72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Lightfoot"/>
                <a:cs typeface="Lightfoot"/>
              </a:rPr>
              <a:t>To take Home MSG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If Renal: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Operate only if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Calibri (Body)"/>
                <a:cs typeface="Calibri (Body)"/>
              </a:rPr>
              <a:t>1-</a:t>
            </a:r>
            <a:r>
              <a:rPr lang="en-US" dirty="0" smtClean="0">
                <a:solidFill>
                  <a:srgbClr val="FF0000"/>
                </a:solidFill>
                <a:latin typeface="Calibri (Body)"/>
                <a:cs typeface="Calibri (Body)"/>
              </a:rPr>
              <a:t>Heamatourea </a:t>
            </a:r>
            <a:r>
              <a:rPr lang="en-US" dirty="0">
                <a:solidFill>
                  <a:srgbClr val="FFFFFF"/>
                </a:solidFill>
                <a:latin typeface="Calibri (Body)"/>
                <a:cs typeface="Calibri (Body)"/>
              </a:rPr>
              <a:t>with:</a:t>
            </a:r>
          </a:p>
          <a:p>
            <a:pPr>
              <a:buNone/>
            </a:pPr>
            <a:r>
              <a:rPr lang="en-US" dirty="0">
                <a:solidFill>
                  <a:srgbClr val="FFFFFF"/>
                </a:solidFill>
                <a:latin typeface="Calibri (Body)"/>
                <a:cs typeface="Calibri (Body)"/>
              </a:rPr>
              <a:t> a. </a:t>
            </a:r>
            <a:r>
              <a:rPr lang="en-US" dirty="0">
                <a:solidFill>
                  <a:srgbClr val="FFFFFF"/>
                </a:solidFill>
              </a:rPr>
              <a:t>Signs of severe </a:t>
            </a:r>
            <a:r>
              <a:rPr lang="en-US" dirty="0">
                <a:solidFill>
                  <a:srgbClr val="FF0000"/>
                </a:solidFill>
              </a:rPr>
              <a:t>blood loss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>
              <a:buNone/>
            </a:pPr>
            <a:r>
              <a:rPr lang="en-US" dirty="0">
                <a:solidFill>
                  <a:srgbClr val="FFFFFF"/>
                </a:solidFill>
                <a:latin typeface="Calibri (Body)"/>
                <a:cs typeface="Calibri (Body)"/>
              </a:rPr>
              <a:t> b. A</a:t>
            </a:r>
            <a:r>
              <a:rPr lang="en-US" dirty="0">
                <a:solidFill>
                  <a:srgbClr val="FFFFFF"/>
                </a:solidFill>
              </a:rPr>
              <a:t>ssociated intra-abdominal </a:t>
            </a:r>
            <a:r>
              <a:rPr lang="en-US" dirty="0">
                <a:solidFill>
                  <a:srgbClr val="FF0000"/>
                </a:solidFill>
              </a:rPr>
              <a:t>laceration</a:t>
            </a:r>
            <a:r>
              <a:rPr lang="en-US" dirty="0" smtClean="0">
                <a:solidFill>
                  <a:srgbClr val="FFFFFF"/>
                </a:solidFill>
              </a:rPr>
              <a:t>. (CT)</a:t>
            </a:r>
            <a:endParaRPr lang="en-US" dirty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FFFFFF"/>
                </a:solidFill>
                <a:latin typeface="Calibri (Body)"/>
                <a:cs typeface="Calibri (Body)"/>
              </a:rPr>
              <a:t> c. M</a:t>
            </a:r>
            <a:r>
              <a:rPr lang="en-US" dirty="0">
                <a:solidFill>
                  <a:srgbClr val="FFFFFF"/>
                </a:solidFill>
              </a:rPr>
              <a:t>ajor abnormality on an intravenous </a:t>
            </a:r>
            <a:r>
              <a:rPr lang="en-US" dirty="0" err="1">
                <a:solidFill>
                  <a:srgbClr val="FF0000"/>
                </a:solidFill>
              </a:rPr>
              <a:t>urogram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2-</a:t>
            </a:r>
            <a:r>
              <a:rPr lang="en-US" dirty="0" smtClean="0">
                <a:solidFill>
                  <a:srgbClr val="FF0000"/>
                </a:solidFill>
                <a:latin typeface="Calibri (Body)"/>
                <a:cs typeface="Calibri (Body)"/>
              </a:rPr>
              <a:t>Hilum</a:t>
            </a:r>
            <a:r>
              <a:rPr lang="en-US" dirty="0" smtClean="0">
                <a:solidFill>
                  <a:srgbClr val="FFFFFF"/>
                </a:solidFill>
                <a:latin typeface="Calibri (Body)"/>
                <a:cs typeface="Calibri (Body)"/>
              </a:rPr>
              <a:t> Involvement (CT) </a:t>
            </a:r>
            <a:endParaRPr lang="en-US" dirty="0">
              <a:solidFill>
                <a:srgbClr val="FFFFFF"/>
              </a:solidFill>
              <a:latin typeface="Calibri (Body)"/>
              <a:cs typeface="Calibri (Body)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Aalam 2010, Dr.Aalam@hotmail.com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4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748</Words>
  <Application>Microsoft Macintosh PowerPoint</Application>
  <PresentationFormat>On-screen Show (4:3)</PresentationFormat>
  <Paragraphs>134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Operate ??!!</vt:lpstr>
      <vt:lpstr>IF NOT???</vt:lpstr>
      <vt:lpstr>PowerPoint Presentation</vt:lpstr>
      <vt:lpstr>PowerPoint Presentation</vt:lpstr>
      <vt:lpstr>Physical Exam.</vt:lpstr>
      <vt:lpstr>Physical Exam.</vt:lpstr>
      <vt:lpstr>PowerPoint Presentation</vt:lpstr>
      <vt:lpstr>PowerPoint Presentation</vt:lpstr>
      <vt:lpstr>CT Scan</vt:lpstr>
      <vt:lpstr>PowerPoint Presentation</vt:lpstr>
      <vt:lpstr>PowerPoint Presentation</vt:lpstr>
      <vt:lpstr>Morbidity of nontherapeutic laparotomy</vt:lpstr>
      <vt:lpstr>Morbidity of nontherapeutic laparotomy</vt:lpstr>
      <vt:lpstr>PowerPoint Presentation</vt:lpstr>
      <vt:lpstr>?</vt:lpstr>
      <vt:lpstr>Duration of observation</vt:lpstr>
      <vt:lpstr>PowerPoint Presentation</vt:lpstr>
      <vt:lpstr>PowerPoint Presentation</vt:lpstr>
      <vt:lpstr>Visceral or omental evisceration</vt:lpstr>
      <vt:lpstr>PowerPoint Presentation</vt:lpstr>
      <vt:lpstr>RUQ penetrating injury</vt:lpstr>
      <vt:lpstr>PowerPoint Presentation</vt:lpstr>
      <vt:lpstr>PowerPoint Presentation</vt:lpstr>
      <vt:lpstr>Penetrating renal trauma</vt:lpstr>
      <vt:lpstr>Penetrating renal trauma</vt:lpstr>
      <vt:lpstr>PowerPoint Presentation</vt:lpstr>
      <vt:lpstr>DON’T   FORGET</vt:lpstr>
      <vt:lpstr>To take Home MSG</vt:lpstr>
      <vt:lpstr>To take Home MSG</vt:lpstr>
      <vt:lpstr>To take Home MSG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macbook pro</dc:creator>
  <cp:lastModifiedBy>macbook pro</cp:lastModifiedBy>
  <cp:revision>68</cp:revision>
  <dcterms:created xsi:type="dcterms:W3CDTF">2010-10-22T19:27:52Z</dcterms:created>
  <dcterms:modified xsi:type="dcterms:W3CDTF">2010-10-26T13:03:29Z</dcterms:modified>
</cp:coreProperties>
</file>